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1"/>
  </p:notesMasterIdLst>
  <p:sldIdLst>
    <p:sldId id="258" r:id="rId2"/>
    <p:sldId id="260" r:id="rId3"/>
    <p:sldId id="280" r:id="rId4"/>
    <p:sldId id="259" r:id="rId5"/>
    <p:sldId id="263" r:id="rId6"/>
    <p:sldId id="272" r:id="rId7"/>
    <p:sldId id="273" r:id="rId8"/>
    <p:sldId id="279" r:id="rId9"/>
    <p:sldId id="271" r:id="rId10"/>
    <p:sldId id="274" r:id="rId11"/>
    <p:sldId id="264" r:id="rId12"/>
    <p:sldId id="267" r:id="rId13"/>
    <p:sldId id="268" r:id="rId14"/>
    <p:sldId id="269" r:id="rId15"/>
    <p:sldId id="270" r:id="rId16"/>
    <p:sldId id="278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7F7C"/>
    <a:srgbClr val="0038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234" autoAdjust="0"/>
  </p:normalViewPr>
  <p:slideViewPr>
    <p:cSldViewPr snapToGrid="0">
      <p:cViewPr varScale="1">
        <p:scale>
          <a:sx n="38" d="100"/>
          <a:sy n="38" d="100"/>
        </p:scale>
        <p:origin x="1172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316DD-EEED-4D2F-BBF1-32A5F2FDCD76}" type="datetimeFigureOut">
              <a:rPr lang="fr-FR" smtClean="0"/>
              <a:t>15/01/2018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540E0-A764-4E9B-9F45-6F885BE9DF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4011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32C4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99" y="3439916"/>
            <a:ext cx="7867402" cy="323356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3086100"/>
            <a:ext cx="77724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85800" y="5041901"/>
            <a:ext cx="77724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pic>
        <p:nvPicPr>
          <p:cNvPr id="9" name="Image 8" descr="Logo - SAFE - Fond bleu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174" y="1066800"/>
            <a:ext cx="4485652" cy="198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924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55776" y="188913"/>
            <a:ext cx="6408712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412876"/>
            <a:ext cx="4424362" cy="489585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6150" y="1412876"/>
            <a:ext cx="4208463" cy="489585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6715125" y="6500813"/>
            <a:ext cx="1500188" cy="2143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4F45B-F0D5-49EE-B075-7AE77AFD80AB}" type="datetime4">
              <a:rPr lang="fr-FR">
                <a:solidFill>
                  <a:prstClr val="white"/>
                </a:solidFill>
              </a:rPr>
              <a:pPr>
                <a:defRPr/>
              </a:pPr>
              <a:t>15 janvier 2018</a:t>
            </a:fld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484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82097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141107" y="129341"/>
            <a:ext cx="8809255" cy="531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712076"/>
            <a:ext cx="9144000" cy="127000"/>
          </a:xfrm>
          <a:prstGeom prst="rect">
            <a:avLst/>
          </a:prstGeom>
          <a:solidFill>
            <a:srgbClr val="766C68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766C68"/>
              </a:solidFill>
            </a:endParaRPr>
          </a:p>
        </p:txBody>
      </p:sp>
      <p:sp>
        <p:nvSpPr>
          <p:cNvPr id="14" name="Espace réservé du contenu 13"/>
          <p:cNvSpPr>
            <a:spLocks noGrp="1"/>
          </p:cNvSpPr>
          <p:nvPr>
            <p:ph sz="quarter" idx="10"/>
          </p:nvPr>
        </p:nvSpPr>
        <p:spPr>
          <a:xfrm>
            <a:off x="152748" y="1093788"/>
            <a:ext cx="8823014" cy="4697412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 marL="1234440" indent="0">
              <a:lnSpc>
                <a:spcPct val="150000"/>
              </a:lnSpc>
              <a:buClr>
                <a:srgbClr val="132C4D"/>
              </a:buClr>
              <a:buFont typeface="Arial"/>
              <a:buNone/>
              <a:defRPr>
                <a:solidFill>
                  <a:srgbClr val="132C4D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pic>
        <p:nvPicPr>
          <p:cNvPr id="18" name="Image 17" descr="Logo - SAFE - Fond blanc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9729"/>
            <a:ext cx="1980017" cy="876300"/>
          </a:xfrm>
          <a:prstGeom prst="rect">
            <a:avLst/>
          </a:prstGeom>
        </p:spPr>
      </p:pic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620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pic>
        <p:nvPicPr>
          <p:cNvPr id="14" name="Image 13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29" y="1006461"/>
            <a:ext cx="8654142" cy="3556924"/>
          </a:xfrm>
          <a:prstGeom prst="rect">
            <a:avLst/>
          </a:prstGeom>
        </p:spPr>
      </p:pic>
      <p:sp>
        <p:nvSpPr>
          <p:cNvPr id="2" name="Ellipse 1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330200" y="685800"/>
            <a:ext cx="84836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30200" y="2641601"/>
            <a:ext cx="84836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 smtClean="0"/>
          </a:p>
        </p:txBody>
      </p:sp>
      <p:pic>
        <p:nvPicPr>
          <p:cNvPr id="11" name="Image 10" descr="Logo - SAFE - Fond blan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5277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noFill/>
              </a:ln>
            </a:endParaRPr>
          </a:p>
        </p:txBody>
      </p:sp>
      <p:sp>
        <p:nvSpPr>
          <p:cNvPr id="34" name="Ellipse 33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pour une image  7"/>
          <p:cNvSpPr>
            <a:spLocks noGrp="1"/>
          </p:cNvSpPr>
          <p:nvPr>
            <p:ph type="pic" sz="quarter" idx="10"/>
          </p:nvPr>
        </p:nvSpPr>
        <p:spPr>
          <a:xfrm>
            <a:off x="152748" y="190500"/>
            <a:ext cx="8838504" cy="52705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Font typeface="Arial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748" y="5636653"/>
            <a:ext cx="6108352" cy="486893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ClrTx/>
              <a:buFont typeface="Arial"/>
              <a:buChar char="•"/>
              <a:defRPr sz="16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Légende</a:t>
            </a:r>
            <a:endParaRPr lang="en-US" dirty="0"/>
          </a:p>
        </p:txBody>
      </p:sp>
      <p:pic>
        <p:nvPicPr>
          <p:cNvPr id="32" name="Image 31" descr="Logo - SAFE - Fond blanc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>
            <a:spLocks noGrp="1"/>
          </p:cNvSpPr>
          <p:nvPr>
            <p:ph type="ctrTitle"/>
          </p:nvPr>
        </p:nvSpPr>
        <p:spPr>
          <a:xfrm>
            <a:off x="685800" y="3086100"/>
            <a:ext cx="77724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7" name="Subtitle 2"/>
          <p:cNvSpPr>
            <a:spLocks noGrp="1"/>
          </p:cNvSpPr>
          <p:nvPr>
            <p:ph type="subTitle" idx="1"/>
          </p:nvPr>
        </p:nvSpPr>
        <p:spPr>
          <a:xfrm>
            <a:off x="685800" y="5041901"/>
            <a:ext cx="77724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766C68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9" name="ZoneTexte 28"/>
          <p:cNvSpPr txBox="1"/>
          <p:nvPr userDrawn="1"/>
        </p:nvSpPr>
        <p:spPr>
          <a:xfrm>
            <a:off x="4479667" y="-9525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pic>
        <p:nvPicPr>
          <p:cNvPr id="30" name="Image 29" descr="Logo - SAFE - Fond blanc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002" y="1079490"/>
            <a:ext cx="4499996" cy="199158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766C68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pic>
        <p:nvPicPr>
          <p:cNvPr id="2" name="Image 1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29" y="1006461"/>
            <a:ext cx="8654142" cy="3556924"/>
          </a:xfrm>
          <a:prstGeom prst="rect">
            <a:avLst/>
          </a:prstGeom>
        </p:spPr>
      </p:pic>
      <p:sp>
        <p:nvSpPr>
          <p:cNvPr id="31" name="Ellipse 30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330200" y="685800"/>
            <a:ext cx="84836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30200" y="2641601"/>
            <a:ext cx="84836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pic>
        <p:nvPicPr>
          <p:cNvPr id="22" name="Image 21" descr="Logo - SAFE - Fond blan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92327" y="48955"/>
            <a:ext cx="7500089" cy="90710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517" y="1017974"/>
            <a:ext cx="9010967" cy="55880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1331691" y="6639144"/>
            <a:ext cx="6480620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Présentation de projet ASTech Paris Region - CONFIDENTIEL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xfrm>
            <a:off x="8538563" y="6639144"/>
            <a:ext cx="538921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6F630AD-A19C-4B13-8859-9EE37CF15AA4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2"/>
          </p:nvPr>
        </p:nvSpPr>
        <p:spPr>
          <a:xfrm>
            <a:off x="66517" y="6639144"/>
            <a:ext cx="1153860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84C92-24EC-4680-87DA-6CBF519447C6}" type="datetime1">
              <a:rPr lang="fr-FR"/>
              <a:pPr>
                <a:defRPr/>
              </a:pPr>
              <a:t>15/01/2018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6770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logo pole pegase OK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484438" cy="137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13" descr="?_task=mail&amp;_action=get&amp;_mbox=INBOX&amp;_uid=5084&amp;_part=2"/>
          <p:cNvSpPr>
            <a:spLocks noChangeAspect="1" noChangeArrowheads="1"/>
          </p:cNvSpPr>
          <p:nvPr userDrawn="1"/>
        </p:nvSpPr>
        <p:spPr bwMode="auto">
          <a:xfrm>
            <a:off x="-114300" y="3005138"/>
            <a:ext cx="9372600" cy="847725"/>
          </a:xfrm>
          <a:prstGeom prst="rect">
            <a:avLst/>
          </a:prstGeo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00000"/>
              </a:solidFill>
              <a:latin typeface="Arial" charset="0"/>
              <a:cs typeface="Arial"/>
            </a:endParaRPr>
          </a:p>
        </p:txBody>
      </p:sp>
      <p:sp>
        <p:nvSpPr>
          <p:cNvPr id="6" name="AutoShape 15" descr="?_task=mail&amp;_action=get&amp;_mbox=INBOX&amp;_uid=5084&amp;_part=2"/>
          <p:cNvSpPr>
            <a:spLocks noChangeAspect="1" noChangeArrowheads="1"/>
          </p:cNvSpPr>
          <p:nvPr userDrawn="1"/>
        </p:nvSpPr>
        <p:spPr bwMode="auto">
          <a:xfrm>
            <a:off x="-114300" y="3005138"/>
            <a:ext cx="9372600" cy="847725"/>
          </a:xfrm>
          <a:prstGeom prst="rect">
            <a:avLst/>
          </a:prstGeo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00000"/>
              </a:solidFill>
              <a:latin typeface="Arial" charset="0"/>
              <a:cs typeface="Arial"/>
            </a:endParaRPr>
          </a:p>
        </p:txBody>
      </p:sp>
      <p:sp>
        <p:nvSpPr>
          <p:cNvPr id="7" name="AutoShape 17" descr="?_task=mail&amp;_action=get&amp;_mbox=INBOX&amp;_uid=5084&amp;_part=2"/>
          <p:cNvSpPr>
            <a:spLocks noChangeAspect="1" noChangeArrowheads="1"/>
          </p:cNvSpPr>
          <p:nvPr userDrawn="1"/>
        </p:nvSpPr>
        <p:spPr bwMode="auto">
          <a:xfrm>
            <a:off x="-114300" y="3005138"/>
            <a:ext cx="9372600" cy="847725"/>
          </a:xfrm>
          <a:prstGeom prst="rect">
            <a:avLst/>
          </a:prstGeom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000000"/>
              </a:solidFill>
              <a:latin typeface="Arial" charset="0"/>
              <a:cs typeface="Arial"/>
            </a:endParaRPr>
          </a:p>
        </p:txBody>
      </p:sp>
      <p:pic>
        <p:nvPicPr>
          <p:cNvPr id="8" name="Picture 18" descr="bandeau powerpoint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92825"/>
            <a:ext cx="91440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1800" y="2130425"/>
            <a:ext cx="8280400" cy="1470025"/>
          </a:xfrm>
          <a:prstGeom prst="rect">
            <a:avLst/>
          </a:prstGeom>
          <a:ln algn="ctr"/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501752"/>
            <a:ext cx="8207375" cy="1295400"/>
          </a:xfrm>
          <a:prstGeom prst="rect">
            <a:avLst/>
          </a:prstGeom>
          <a:ln/>
        </p:spPr>
        <p:txBody>
          <a:bodyPr/>
          <a:lstStyle>
            <a:lvl1pPr marL="0" indent="0" algn="ctr">
              <a:buNone/>
              <a:defRPr sz="2800"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10" name="Espace réservé de la date 9"/>
          <p:cNvSpPr>
            <a:spLocks noGrp="1" noChangeArrowheads="1"/>
          </p:cNvSpPr>
          <p:nvPr>
            <p:ph type="dt" sz="half" idx="11"/>
          </p:nvPr>
        </p:nvSpPr>
        <p:spPr>
          <a:xfrm>
            <a:off x="6715125" y="6500813"/>
            <a:ext cx="1500188" cy="214312"/>
          </a:xfrm>
          <a:prstGeom prst="rect">
            <a:avLst/>
          </a:prstGeom>
        </p:spPr>
        <p:txBody>
          <a:bodyPr/>
          <a:lstStyle>
            <a:lvl1pPr>
              <a:defRPr sz="1200" b="1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71608464-2E9B-4D42-B234-87F10250927F}" type="datetime4">
              <a:rPr lang="fr-FR">
                <a:solidFill>
                  <a:prstClr val="white"/>
                </a:solidFill>
              </a:rPr>
              <a:pPr>
                <a:defRPr/>
              </a:pPr>
              <a:t>15 janvier 2018</a:t>
            </a:fld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871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6715125" y="6500813"/>
            <a:ext cx="1500188" cy="2143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2B09D-F826-48DA-A515-4233D3D37C98}" type="datetime4">
              <a:rPr lang="fr-FR">
                <a:solidFill>
                  <a:prstClr val="white"/>
                </a:solidFill>
              </a:rPr>
              <a:pPr>
                <a:defRPr/>
              </a:pPr>
              <a:t>15 janvier 2018</a:t>
            </a:fld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8006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9" r:id="rId2"/>
    <p:sldLayoutId id="2147483767" r:id="rId3"/>
    <p:sldLayoutId id="2147483765" r:id="rId4"/>
    <p:sldLayoutId id="2147483757" r:id="rId5"/>
    <p:sldLayoutId id="2147483759" r:id="rId6"/>
    <p:sldLayoutId id="2147483770" r:id="rId7"/>
    <p:sldLayoutId id="2147483771" r:id="rId8"/>
    <p:sldLayoutId id="2147483772" r:id="rId9"/>
    <p:sldLayoutId id="2147483773" r:id="rId10"/>
  </p:sldLayoutIdLst>
  <p:hf hdr="0" ftr="0" dt="0"/>
  <p:txStyles>
    <p:titleStyle>
      <a:lvl1pPr algn="r" defTabSz="914400" rtl="0" eaLnBrk="1" latinLnBrk="0" hangingPunct="1">
        <a:spcBef>
          <a:spcPct val="0"/>
        </a:spcBef>
        <a:buNone/>
        <a:defRPr sz="2400" kern="1200">
          <a:solidFill>
            <a:srgbClr val="FFFFFF"/>
          </a:solidFill>
          <a:latin typeface="Century Gothic"/>
          <a:ea typeface="+mj-ea"/>
          <a:cs typeface="Century Gothic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400" kern="1200">
          <a:solidFill>
            <a:srgbClr val="132C4D"/>
          </a:solidFill>
          <a:latin typeface="Century Gothic"/>
          <a:ea typeface="+mn-ea"/>
          <a:cs typeface="Century Gothic"/>
        </a:defRPr>
      </a:lvl1pPr>
      <a:lvl2pPr marL="301943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200" kern="1200">
          <a:solidFill>
            <a:srgbClr val="132C4D"/>
          </a:solidFill>
          <a:latin typeface="Century Gothic"/>
          <a:ea typeface="+mn-ea"/>
          <a:cs typeface="Century Gothic"/>
        </a:defRPr>
      </a:lvl2pPr>
      <a:lvl3pPr marL="627063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000" kern="1200">
          <a:solidFill>
            <a:srgbClr val="132C4D"/>
          </a:solidFill>
          <a:latin typeface="Century Gothic"/>
          <a:ea typeface="+mn-ea"/>
          <a:cs typeface="Century Gothic"/>
        </a:defRPr>
      </a:lvl3pPr>
      <a:lvl4pPr marL="91440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1800" kern="1200">
          <a:solidFill>
            <a:srgbClr val="132C4D"/>
          </a:solidFill>
          <a:latin typeface="Century Gothic"/>
          <a:ea typeface="+mn-ea"/>
          <a:cs typeface="Century Gothic"/>
        </a:defRPr>
      </a:lvl4pPr>
      <a:lvl5pPr marL="123444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1600" kern="1200">
          <a:solidFill>
            <a:srgbClr val="132C4D"/>
          </a:solidFill>
          <a:latin typeface="Century Gothic"/>
          <a:ea typeface="+mn-ea"/>
          <a:cs typeface="Century Gothic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Projet : XXX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Nom Complet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7017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Stratégie marketing et communication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431800" y="1069551"/>
            <a:ext cx="8322733" cy="4646611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Marketing et communication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r>
              <a:rPr lang="fr-FR" sz="1200" i="1" dirty="0">
                <a:solidFill>
                  <a:schemeClr val="tx1"/>
                </a:solidFill>
              </a:rPr>
              <a:t>Indiquer les actions marketing et communication </a:t>
            </a:r>
            <a:r>
              <a:rPr lang="fr-FR" sz="1200" i="1" dirty="0" smtClean="0">
                <a:solidFill>
                  <a:schemeClr val="tx1"/>
                </a:solidFill>
              </a:rPr>
              <a:t>prévues. Indiquer </a:t>
            </a:r>
            <a:r>
              <a:rPr lang="fr-FR" sz="1200" i="1" dirty="0">
                <a:solidFill>
                  <a:schemeClr val="tx1"/>
                </a:solidFill>
              </a:rPr>
              <a:t>les ressources et moyens prévus</a:t>
            </a:r>
          </a:p>
          <a:p>
            <a:endParaRPr lang="fr-F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911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SWOT du produit et projet de commercialisation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718394" y="4131731"/>
            <a:ext cx="3680539" cy="2116669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96000"/>
                  <a:satMod val="120000"/>
                  <a:lumMod val="120000"/>
                </a:schemeClr>
              </a:gs>
              <a:gs pos="100000">
                <a:schemeClr val="accent6">
                  <a:shade val="89000"/>
                  <a:lumMod val="9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r"/>
            <a:r>
              <a:rPr lang="fr-FR" sz="1600" b="1" dirty="0">
                <a:solidFill>
                  <a:schemeClr val="tx1"/>
                </a:solidFill>
              </a:rPr>
              <a:t> </a:t>
            </a:r>
            <a:r>
              <a:rPr lang="fr-FR" sz="1200" b="1" dirty="0" smtClean="0">
                <a:solidFill>
                  <a:schemeClr val="tx1"/>
                </a:solidFill>
              </a:rPr>
              <a:t>Quels sont les problèmes </a:t>
            </a:r>
            <a:r>
              <a:rPr lang="fr-FR" sz="1200" b="1" dirty="0">
                <a:solidFill>
                  <a:schemeClr val="tx1"/>
                </a:solidFill>
              </a:rPr>
              <a:t>posés par une transformation de l’environnement qui peuvent détériorer </a:t>
            </a:r>
            <a:r>
              <a:rPr lang="fr-FR" sz="1200" b="1" dirty="0" smtClean="0">
                <a:solidFill>
                  <a:schemeClr val="tx1"/>
                </a:solidFill>
              </a:rPr>
              <a:t>votre positionnement?</a:t>
            </a:r>
          </a:p>
          <a:p>
            <a:pPr algn="r"/>
            <a:endParaRPr lang="fr-FR" sz="1200" b="1" dirty="0">
              <a:solidFill>
                <a:schemeClr val="tx1"/>
              </a:solidFill>
            </a:endParaRPr>
          </a:p>
          <a:p>
            <a:pPr algn="r"/>
            <a:endParaRPr lang="fr-FR" sz="1200" b="1" dirty="0" smtClean="0">
              <a:solidFill>
                <a:schemeClr val="tx1"/>
              </a:solidFill>
            </a:endParaRPr>
          </a:p>
          <a:p>
            <a:pPr algn="r"/>
            <a:endParaRPr lang="fr-FR" sz="1600" b="1" dirty="0">
              <a:solidFill>
                <a:schemeClr val="tx1"/>
              </a:solidFill>
            </a:endParaRPr>
          </a:p>
          <a:p>
            <a:pPr algn="r"/>
            <a:endParaRPr lang="fr-FR" sz="1600" b="1" dirty="0" smtClean="0">
              <a:solidFill>
                <a:schemeClr val="tx1"/>
              </a:solidFill>
            </a:endParaRPr>
          </a:p>
          <a:p>
            <a:pPr algn="r"/>
            <a:endParaRPr lang="fr-FR" sz="1600" b="1" dirty="0">
              <a:solidFill>
                <a:schemeClr val="tx1"/>
              </a:solidFill>
            </a:endParaRPr>
          </a:p>
          <a:p>
            <a:pPr algn="r"/>
            <a:r>
              <a:rPr lang="fr-FR" sz="1600" b="1" dirty="0" err="1" smtClean="0">
                <a:solidFill>
                  <a:schemeClr val="tx1"/>
                </a:solidFill>
              </a:rPr>
              <a:t>Threats</a:t>
            </a:r>
            <a:r>
              <a:rPr lang="fr-FR" sz="1600" b="1" dirty="0" smtClean="0">
                <a:solidFill>
                  <a:schemeClr val="tx1"/>
                </a:solidFill>
              </a:rPr>
              <a:t> </a:t>
            </a:r>
            <a:r>
              <a:rPr lang="fr-FR" sz="1600" b="1" dirty="0">
                <a:solidFill>
                  <a:schemeClr val="tx1"/>
                </a:solidFill>
              </a:rPr>
              <a:t>(Menaces)</a:t>
            </a:r>
          </a:p>
        </p:txBody>
      </p:sp>
      <p:sp>
        <p:nvSpPr>
          <p:cNvPr id="7" name="Rectangle 6"/>
          <p:cNvSpPr/>
          <p:nvPr/>
        </p:nvSpPr>
        <p:spPr>
          <a:xfrm>
            <a:off x="812800" y="4131731"/>
            <a:ext cx="3674531" cy="2116669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96000"/>
                  <a:satMod val="120000"/>
                  <a:lumMod val="120000"/>
                </a:schemeClr>
              </a:gs>
              <a:gs pos="100000">
                <a:schemeClr val="accent4">
                  <a:shade val="89000"/>
                  <a:lumMod val="90000"/>
                </a:schemeClr>
              </a:gs>
            </a:gsLst>
            <a:lin ang="0" scaled="1"/>
            <a:tileRect/>
          </a:gra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b" anchorCtr="0"/>
          <a:lstStyle/>
          <a:p>
            <a:r>
              <a:rPr lang="fr-FR" sz="1200" b="1" dirty="0" smtClean="0">
                <a:solidFill>
                  <a:schemeClr val="tx1"/>
                </a:solidFill>
              </a:rPr>
              <a:t>Quelles sont les tendances </a:t>
            </a:r>
            <a:r>
              <a:rPr lang="fr-FR" sz="1200" b="1" dirty="0">
                <a:solidFill>
                  <a:schemeClr val="tx1"/>
                </a:solidFill>
              </a:rPr>
              <a:t>favorables du marché ou de l’environnement qui ouvrent de nouvelles perspectives de </a:t>
            </a:r>
            <a:r>
              <a:rPr lang="fr-FR" sz="1200" b="1" dirty="0" smtClean="0">
                <a:solidFill>
                  <a:schemeClr val="tx1"/>
                </a:solidFill>
              </a:rPr>
              <a:t>développement?</a:t>
            </a:r>
          </a:p>
          <a:p>
            <a:endParaRPr lang="fr-FR" sz="1200" b="1" dirty="0">
              <a:solidFill>
                <a:schemeClr val="tx1"/>
              </a:solidFill>
            </a:endParaRPr>
          </a:p>
          <a:p>
            <a:endParaRPr lang="fr-FR" sz="1200" b="1" dirty="0" smtClean="0">
              <a:solidFill>
                <a:schemeClr val="tx1"/>
              </a:solidFill>
            </a:endParaRPr>
          </a:p>
          <a:p>
            <a:endParaRPr lang="fr-FR" sz="1200" b="1" dirty="0">
              <a:solidFill>
                <a:schemeClr val="tx1"/>
              </a:solidFill>
            </a:endParaRPr>
          </a:p>
          <a:p>
            <a:endParaRPr lang="fr-FR" sz="1200" b="1" dirty="0" smtClean="0">
              <a:solidFill>
                <a:schemeClr val="tx1"/>
              </a:solidFill>
            </a:endParaRPr>
          </a:p>
          <a:p>
            <a:endParaRPr lang="fr-FR" sz="1600" b="1" dirty="0" smtClean="0">
              <a:solidFill>
                <a:schemeClr val="tx1"/>
              </a:solidFill>
            </a:endParaRPr>
          </a:p>
          <a:p>
            <a:r>
              <a:rPr lang="fr-FR" sz="1600" b="1" dirty="0" smtClean="0">
                <a:solidFill>
                  <a:schemeClr val="tx1"/>
                </a:solidFill>
              </a:rPr>
              <a:t>Opportunités </a:t>
            </a:r>
            <a:r>
              <a:rPr lang="fr-FR" sz="1600" b="1" dirty="0">
                <a:solidFill>
                  <a:schemeClr val="tx1"/>
                </a:solidFill>
              </a:rPr>
              <a:t>(Opportunités)</a:t>
            </a:r>
          </a:p>
        </p:txBody>
      </p:sp>
      <p:sp>
        <p:nvSpPr>
          <p:cNvPr id="8" name="Rectangle 7"/>
          <p:cNvSpPr/>
          <p:nvPr/>
        </p:nvSpPr>
        <p:spPr>
          <a:xfrm>
            <a:off x="4718394" y="1504598"/>
            <a:ext cx="3680539" cy="2102202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r>
              <a:rPr lang="fr-FR" sz="1600" b="1" dirty="0" err="1">
                <a:solidFill>
                  <a:schemeClr val="tx1"/>
                </a:solidFill>
              </a:rPr>
              <a:t>Weaknesses</a:t>
            </a:r>
            <a:r>
              <a:rPr lang="fr-FR" sz="1600" b="1" dirty="0">
                <a:solidFill>
                  <a:schemeClr val="tx1"/>
                </a:solidFill>
              </a:rPr>
              <a:t> (Faiblesses</a:t>
            </a:r>
            <a:r>
              <a:rPr lang="fr-FR" sz="1600" b="1" dirty="0" smtClean="0">
                <a:solidFill>
                  <a:schemeClr val="tx1"/>
                </a:solidFill>
              </a:rPr>
              <a:t>)</a:t>
            </a:r>
          </a:p>
          <a:p>
            <a:pPr algn="r"/>
            <a:endParaRPr lang="fr-FR" sz="1200" b="1" dirty="0" smtClean="0">
              <a:solidFill>
                <a:schemeClr val="tx1"/>
              </a:solidFill>
            </a:endParaRPr>
          </a:p>
          <a:p>
            <a:pPr algn="r"/>
            <a:endParaRPr lang="fr-FR" sz="1200" b="1" dirty="0">
              <a:solidFill>
                <a:schemeClr val="tx1"/>
              </a:solidFill>
            </a:endParaRPr>
          </a:p>
          <a:p>
            <a:pPr algn="r"/>
            <a:endParaRPr lang="fr-FR" sz="1200" b="1" dirty="0" smtClean="0">
              <a:solidFill>
                <a:schemeClr val="tx1"/>
              </a:solidFill>
            </a:endParaRPr>
          </a:p>
          <a:p>
            <a:pPr algn="r"/>
            <a:endParaRPr lang="fr-FR" sz="1200" b="1" dirty="0">
              <a:solidFill>
                <a:schemeClr val="tx1"/>
              </a:solidFill>
            </a:endParaRPr>
          </a:p>
          <a:p>
            <a:pPr algn="r"/>
            <a:endParaRPr lang="fr-FR" sz="1200" b="1" dirty="0">
              <a:solidFill>
                <a:schemeClr val="tx1"/>
              </a:solidFill>
            </a:endParaRPr>
          </a:p>
          <a:p>
            <a:pPr algn="r"/>
            <a:r>
              <a:rPr lang="fr-FR" sz="1200" b="1" dirty="0" smtClean="0">
                <a:solidFill>
                  <a:schemeClr val="tx1"/>
                </a:solidFill>
              </a:rPr>
              <a:t>Quels sont les domaines où vous êtes susceptibles d’afficher des difficultés? (moyens financiers, logistique, humains, communication etc.)? 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12800" y="1504599"/>
            <a:ext cx="3674532" cy="2102201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96000"/>
                  <a:satMod val="120000"/>
                  <a:lumMod val="120000"/>
                </a:schemeClr>
              </a:gs>
              <a:gs pos="100000">
                <a:schemeClr val="accent2">
                  <a:shade val="89000"/>
                  <a:lumMod val="90000"/>
                </a:schemeClr>
              </a:gs>
            </a:gsLst>
            <a:lin ang="0" scaled="1"/>
            <a:tileRect/>
          </a:gradFill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36000" rtlCol="0" anchor="t" anchorCtr="0"/>
          <a:lstStyle/>
          <a:p>
            <a:r>
              <a:rPr lang="fr-FR" sz="1600" b="1" dirty="0" err="1" smtClean="0">
                <a:solidFill>
                  <a:schemeClr val="tx1"/>
                </a:solidFill>
              </a:rPr>
              <a:t>Strenghts</a:t>
            </a:r>
            <a:r>
              <a:rPr lang="fr-FR" sz="1600" b="1" dirty="0" smtClean="0">
                <a:solidFill>
                  <a:schemeClr val="tx1"/>
                </a:solidFill>
              </a:rPr>
              <a:t> (Forces)</a:t>
            </a:r>
          </a:p>
          <a:p>
            <a:endParaRPr lang="fr-FR" sz="1600" b="1" dirty="0" smtClean="0">
              <a:solidFill>
                <a:schemeClr val="tx1"/>
              </a:solidFill>
            </a:endParaRPr>
          </a:p>
          <a:p>
            <a:endParaRPr lang="fr-FR" sz="1600" b="1" dirty="0">
              <a:solidFill>
                <a:schemeClr val="tx1"/>
              </a:solidFill>
            </a:endParaRPr>
          </a:p>
          <a:p>
            <a:endParaRPr lang="fr-FR" sz="1600" b="1" dirty="0" smtClean="0">
              <a:solidFill>
                <a:schemeClr val="tx1"/>
              </a:solidFill>
            </a:endParaRPr>
          </a:p>
          <a:p>
            <a:endParaRPr lang="fr-FR" sz="1600" b="1" dirty="0">
              <a:solidFill>
                <a:schemeClr val="tx1"/>
              </a:solidFill>
            </a:endParaRPr>
          </a:p>
          <a:p>
            <a:r>
              <a:rPr lang="fr-FR" sz="1200" b="1" dirty="0" smtClean="0">
                <a:solidFill>
                  <a:schemeClr val="tx1"/>
                </a:solidFill>
              </a:rPr>
              <a:t>Quels avantages vous distinguent de vos concurrents? Quelles sont vos meilleures ressources?</a:t>
            </a:r>
          </a:p>
          <a:p>
            <a:r>
              <a:rPr lang="fr-FR" sz="1200" b="1" dirty="0" smtClean="0">
                <a:solidFill>
                  <a:schemeClr val="tx1"/>
                </a:solidFill>
              </a:rPr>
              <a:t>Avez-vous un brevet déposé?</a:t>
            </a:r>
          </a:p>
          <a:p>
            <a:endParaRPr lang="fr-FR" sz="1200" b="1" dirty="0" smtClean="0">
              <a:solidFill>
                <a:schemeClr val="tx1"/>
              </a:solidFill>
            </a:endParaRPr>
          </a:p>
          <a:p>
            <a:endParaRPr lang="fr-FR" sz="1600" b="1" dirty="0" smtClean="0">
              <a:solidFill>
                <a:schemeClr val="tx1"/>
              </a:solidFill>
            </a:endParaRPr>
          </a:p>
          <a:p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881059" y="967679"/>
            <a:ext cx="9050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b="1" dirty="0" smtClean="0">
                <a:solidFill>
                  <a:schemeClr val="bg1"/>
                </a:solidFill>
              </a:rPr>
              <a:t>S</a:t>
            </a:r>
            <a:endParaRPr lang="fr-FR" sz="9600" b="1" dirty="0">
              <a:solidFill>
                <a:schemeClr val="bg1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419599" y="1026174"/>
            <a:ext cx="9050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b="1" dirty="0" smtClean="0">
                <a:solidFill>
                  <a:schemeClr val="bg1"/>
                </a:solidFill>
              </a:rPr>
              <a:t>W</a:t>
            </a:r>
            <a:endParaRPr lang="fr-FR" sz="9600" b="1" dirty="0">
              <a:solidFill>
                <a:schemeClr val="bg1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736260" y="5186400"/>
            <a:ext cx="9050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b="1" dirty="0" smtClean="0">
                <a:solidFill>
                  <a:schemeClr val="bg1"/>
                </a:solidFill>
              </a:rPr>
              <a:t>O</a:t>
            </a:r>
            <a:endParaRPr lang="fr-FR" sz="9600" b="1" dirty="0">
              <a:solidFill>
                <a:schemeClr val="bg1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4641327" y="5203671"/>
            <a:ext cx="9050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b="1" dirty="0" smtClean="0">
                <a:solidFill>
                  <a:schemeClr val="bg1"/>
                </a:solidFill>
              </a:rPr>
              <a:t>T</a:t>
            </a:r>
            <a:endParaRPr lang="fr-FR" sz="9600" b="1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12800" y="983070"/>
            <a:ext cx="3674531" cy="234591"/>
          </a:xfrm>
          <a:prstGeom prst="rect">
            <a:avLst/>
          </a:prstGeom>
          <a:solidFill>
            <a:srgbClr val="8B7F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ATOUTS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718394" y="1000865"/>
            <a:ext cx="3674531" cy="234591"/>
          </a:xfrm>
          <a:prstGeom prst="rect">
            <a:avLst/>
          </a:prstGeom>
          <a:solidFill>
            <a:srgbClr val="8B7F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HANDICAPS</a:t>
            </a:r>
          </a:p>
        </p:txBody>
      </p:sp>
      <p:sp>
        <p:nvSpPr>
          <p:cNvPr id="21" name="Rectangle 20"/>
          <p:cNvSpPr/>
          <p:nvPr/>
        </p:nvSpPr>
        <p:spPr>
          <a:xfrm rot="16200000">
            <a:off x="-630199" y="2427505"/>
            <a:ext cx="2124000" cy="234591"/>
          </a:xfrm>
          <a:prstGeom prst="rect">
            <a:avLst/>
          </a:prstGeom>
          <a:solidFill>
            <a:srgbClr val="8B7F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INTERNE</a:t>
            </a:r>
            <a:endParaRPr lang="fr-FR" sz="1400" dirty="0"/>
          </a:p>
        </p:txBody>
      </p:sp>
      <p:sp>
        <p:nvSpPr>
          <p:cNvPr id="22" name="Rectangle 21"/>
          <p:cNvSpPr/>
          <p:nvPr/>
        </p:nvSpPr>
        <p:spPr>
          <a:xfrm rot="16200000">
            <a:off x="-630201" y="5069105"/>
            <a:ext cx="2124000" cy="234591"/>
          </a:xfrm>
          <a:prstGeom prst="rect">
            <a:avLst/>
          </a:prstGeom>
          <a:solidFill>
            <a:srgbClr val="8B7F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MARCHÉ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980925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STRENGHTS (Forces)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58465" y="1950449"/>
            <a:ext cx="900000" cy="900000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96000"/>
                  <a:satMod val="120000"/>
                  <a:lumMod val="120000"/>
                </a:schemeClr>
              </a:gs>
              <a:gs pos="100000">
                <a:schemeClr val="accent6">
                  <a:shade val="89000"/>
                  <a:lumMod val="9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r"/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1107" y="1950449"/>
            <a:ext cx="900000" cy="900000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96000"/>
                  <a:satMod val="120000"/>
                  <a:lumMod val="120000"/>
                </a:schemeClr>
              </a:gs>
              <a:gs pos="100000">
                <a:schemeClr val="accent4">
                  <a:shade val="89000"/>
                  <a:lumMod val="90000"/>
                </a:schemeClr>
              </a:gs>
            </a:gsLst>
            <a:lin ang="0" scaled="1"/>
            <a:tileRect/>
          </a:gra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b" anchorCtr="0"/>
          <a:lstStyle/>
          <a:p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58465" y="934786"/>
            <a:ext cx="900000" cy="90000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1107" y="934786"/>
            <a:ext cx="900000" cy="900000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96000"/>
                  <a:satMod val="120000"/>
                  <a:lumMod val="120000"/>
                </a:schemeClr>
              </a:gs>
              <a:gs pos="100000">
                <a:schemeClr val="accent2">
                  <a:shade val="89000"/>
                  <a:lumMod val="90000"/>
                </a:schemeClr>
              </a:gs>
            </a:gsLst>
            <a:lin ang="0" scaled="1"/>
            <a:tileRect/>
          </a:gradFill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36000" rtlCol="0" anchor="b" anchorCtr="0"/>
          <a:lstStyle/>
          <a:p>
            <a:pPr algn="r"/>
            <a:endParaRPr lang="fr-FR" sz="4000" b="1" dirty="0" smtClean="0">
              <a:solidFill>
                <a:schemeClr val="bg1"/>
              </a:solidFill>
            </a:endParaRPr>
          </a:p>
          <a:p>
            <a:pPr algn="r"/>
            <a:endParaRPr lang="fr-FR" sz="4000" b="1" dirty="0" smtClean="0">
              <a:solidFill>
                <a:schemeClr val="bg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328426" y="881928"/>
            <a:ext cx="6621936" cy="4926205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FORCES</a:t>
            </a:r>
            <a:endParaRPr lang="fr-FR" sz="2000" b="1" dirty="0" smtClean="0">
              <a:solidFill>
                <a:schemeClr val="tx1"/>
              </a:solidFill>
            </a:endParaRP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r>
              <a:rPr lang="fr-FR" sz="1200" dirty="0">
                <a:solidFill>
                  <a:schemeClr val="tx1"/>
                </a:solidFill>
              </a:rPr>
              <a:t>Quels avantages vous distinguent de vos concurrents? Quelles sont vos meilleures ressources?</a:t>
            </a:r>
          </a:p>
          <a:p>
            <a:r>
              <a:rPr lang="fr-FR" sz="1200" dirty="0">
                <a:solidFill>
                  <a:schemeClr val="tx1"/>
                </a:solidFill>
              </a:rPr>
              <a:t>Avez-vous un brevet déposé?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34600" y="584836"/>
            <a:ext cx="676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S</a:t>
            </a:r>
            <a:endParaRPr lang="fr-FR" sz="6000" b="1" dirty="0">
              <a:solidFill>
                <a:schemeClr val="bg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972834" y="605853"/>
            <a:ext cx="676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W</a:t>
            </a:r>
            <a:endParaRPr lang="fr-FR" sz="6000" b="1" dirty="0">
              <a:solidFill>
                <a:schemeClr val="bg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32797" y="2172821"/>
            <a:ext cx="676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O</a:t>
            </a:r>
            <a:endParaRPr lang="fr-FR" sz="6000" b="1" dirty="0">
              <a:solidFill>
                <a:schemeClr val="bg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041107" y="2209466"/>
            <a:ext cx="676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T</a:t>
            </a:r>
            <a:endParaRPr lang="fr-FR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034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Weaknesses</a:t>
            </a:r>
            <a:r>
              <a:rPr lang="fr-FR" dirty="0"/>
              <a:t> (Faiblesses)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58465" y="1950449"/>
            <a:ext cx="900000" cy="900000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96000"/>
                  <a:satMod val="120000"/>
                  <a:lumMod val="120000"/>
                </a:schemeClr>
              </a:gs>
              <a:gs pos="100000">
                <a:schemeClr val="accent6">
                  <a:shade val="89000"/>
                  <a:lumMod val="9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r"/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1107" y="1950449"/>
            <a:ext cx="900000" cy="900000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96000"/>
                  <a:satMod val="120000"/>
                  <a:lumMod val="120000"/>
                </a:schemeClr>
              </a:gs>
              <a:gs pos="100000">
                <a:schemeClr val="accent4">
                  <a:shade val="89000"/>
                  <a:lumMod val="90000"/>
                </a:schemeClr>
              </a:gs>
            </a:gsLst>
            <a:lin ang="0" scaled="1"/>
            <a:tileRect/>
          </a:gra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b" anchorCtr="0"/>
          <a:lstStyle/>
          <a:p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58465" y="934786"/>
            <a:ext cx="900000" cy="90000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1107" y="934786"/>
            <a:ext cx="900000" cy="900000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96000"/>
                  <a:satMod val="120000"/>
                  <a:lumMod val="120000"/>
                </a:schemeClr>
              </a:gs>
              <a:gs pos="100000">
                <a:schemeClr val="accent2">
                  <a:shade val="89000"/>
                  <a:lumMod val="90000"/>
                </a:schemeClr>
              </a:gs>
            </a:gsLst>
            <a:lin ang="0" scaled="1"/>
            <a:tileRect/>
          </a:gradFill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36000" rtlCol="0" anchor="b" anchorCtr="0"/>
          <a:lstStyle/>
          <a:p>
            <a:pPr algn="r"/>
            <a:endParaRPr lang="fr-FR" sz="4000" b="1" dirty="0" smtClean="0">
              <a:solidFill>
                <a:schemeClr val="bg1"/>
              </a:solidFill>
            </a:endParaRPr>
          </a:p>
          <a:p>
            <a:pPr algn="r"/>
            <a:endParaRPr lang="fr-FR" sz="4000" b="1" dirty="0" smtClean="0">
              <a:solidFill>
                <a:schemeClr val="bg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328426" y="881928"/>
            <a:ext cx="6621936" cy="4926205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Faiblesses</a:t>
            </a:r>
            <a:endParaRPr lang="fr-FR" sz="2000" b="1" dirty="0" smtClean="0">
              <a:solidFill>
                <a:schemeClr val="tx1"/>
              </a:solidFill>
            </a:endParaRP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r>
              <a:rPr lang="fr-FR" sz="1200" dirty="0">
                <a:solidFill>
                  <a:schemeClr val="tx1"/>
                </a:solidFill>
              </a:rPr>
              <a:t>Quels sont les domaines où vous êtes susceptibles d’afficher des difficultés? (moyens financiers, logistique, humains, communication etc.)? 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34600" y="584836"/>
            <a:ext cx="676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S</a:t>
            </a:r>
            <a:endParaRPr lang="fr-FR" sz="6000" b="1" dirty="0">
              <a:solidFill>
                <a:schemeClr val="bg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972834" y="605853"/>
            <a:ext cx="676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W</a:t>
            </a:r>
            <a:endParaRPr lang="fr-FR" sz="6000" b="1" dirty="0">
              <a:solidFill>
                <a:schemeClr val="bg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32797" y="2172821"/>
            <a:ext cx="676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O</a:t>
            </a:r>
            <a:endParaRPr lang="fr-FR" sz="6000" b="1" dirty="0">
              <a:solidFill>
                <a:schemeClr val="bg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041107" y="2209466"/>
            <a:ext cx="676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T</a:t>
            </a:r>
            <a:endParaRPr lang="fr-FR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526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Opportunités (Opportunités)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58465" y="1950449"/>
            <a:ext cx="900000" cy="900000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96000"/>
                  <a:satMod val="120000"/>
                  <a:lumMod val="120000"/>
                </a:schemeClr>
              </a:gs>
              <a:gs pos="100000">
                <a:schemeClr val="accent6">
                  <a:shade val="89000"/>
                  <a:lumMod val="9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r"/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1107" y="1950449"/>
            <a:ext cx="900000" cy="900000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96000"/>
                  <a:satMod val="120000"/>
                  <a:lumMod val="120000"/>
                </a:schemeClr>
              </a:gs>
              <a:gs pos="100000">
                <a:schemeClr val="accent4">
                  <a:shade val="89000"/>
                  <a:lumMod val="90000"/>
                </a:schemeClr>
              </a:gs>
            </a:gsLst>
            <a:lin ang="0" scaled="1"/>
            <a:tileRect/>
          </a:gra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b" anchorCtr="0"/>
          <a:lstStyle/>
          <a:p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58465" y="934786"/>
            <a:ext cx="900000" cy="90000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1107" y="934786"/>
            <a:ext cx="900000" cy="900000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96000"/>
                  <a:satMod val="120000"/>
                  <a:lumMod val="120000"/>
                </a:schemeClr>
              </a:gs>
              <a:gs pos="100000">
                <a:schemeClr val="accent2">
                  <a:shade val="89000"/>
                  <a:lumMod val="90000"/>
                </a:schemeClr>
              </a:gs>
            </a:gsLst>
            <a:lin ang="0" scaled="1"/>
            <a:tileRect/>
          </a:gradFill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36000" rtlCol="0" anchor="b" anchorCtr="0"/>
          <a:lstStyle/>
          <a:p>
            <a:pPr algn="r"/>
            <a:endParaRPr lang="fr-FR" sz="4000" b="1" dirty="0" smtClean="0">
              <a:solidFill>
                <a:schemeClr val="bg1"/>
              </a:solidFill>
            </a:endParaRPr>
          </a:p>
          <a:p>
            <a:pPr algn="r"/>
            <a:endParaRPr lang="fr-FR" sz="4000" b="1" dirty="0" smtClean="0">
              <a:solidFill>
                <a:schemeClr val="bg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328426" y="881928"/>
            <a:ext cx="6621936" cy="4926205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Opportunités</a:t>
            </a:r>
            <a:endParaRPr lang="fr-FR" sz="2000" b="1" dirty="0" smtClean="0">
              <a:solidFill>
                <a:schemeClr val="tx1"/>
              </a:solidFill>
            </a:endParaRP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r>
              <a:rPr lang="fr-FR" sz="1200" dirty="0">
                <a:solidFill>
                  <a:schemeClr val="tx1"/>
                </a:solidFill>
              </a:rPr>
              <a:t>Quelles sont les tendances favorables du marché ou de l’environnement qui ouvrent de nouvelles perspectives de développement?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34600" y="584836"/>
            <a:ext cx="676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S</a:t>
            </a:r>
            <a:endParaRPr lang="fr-FR" sz="6000" b="1" dirty="0">
              <a:solidFill>
                <a:schemeClr val="bg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972834" y="605853"/>
            <a:ext cx="676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W</a:t>
            </a:r>
            <a:endParaRPr lang="fr-FR" sz="6000" b="1" dirty="0">
              <a:solidFill>
                <a:schemeClr val="bg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32797" y="2172821"/>
            <a:ext cx="676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O</a:t>
            </a:r>
            <a:endParaRPr lang="fr-FR" sz="6000" b="1" dirty="0">
              <a:solidFill>
                <a:schemeClr val="bg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041107" y="2209466"/>
            <a:ext cx="676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T</a:t>
            </a:r>
            <a:endParaRPr lang="fr-FR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185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/>
              <a:t>Threats</a:t>
            </a:r>
            <a:r>
              <a:rPr lang="fr-FR" dirty="0"/>
              <a:t> (Menaces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58465" y="1950449"/>
            <a:ext cx="900000" cy="900000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96000"/>
                  <a:satMod val="120000"/>
                  <a:lumMod val="120000"/>
                </a:schemeClr>
              </a:gs>
              <a:gs pos="100000">
                <a:schemeClr val="accent6">
                  <a:shade val="89000"/>
                  <a:lumMod val="9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r"/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1107" y="1950449"/>
            <a:ext cx="900000" cy="900000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96000"/>
                  <a:satMod val="120000"/>
                  <a:lumMod val="120000"/>
                </a:schemeClr>
              </a:gs>
              <a:gs pos="100000">
                <a:schemeClr val="accent4">
                  <a:shade val="89000"/>
                  <a:lumMod val="90000"/>
                </a:schemeClr>
              </a:gs>
            </a:gsLst>
            <a:lin ang="0" scaled="1"/>
            <a:tileRect/>
          </a:gra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b" anchorCtr="0"/>
          <a:lstStyle/>
          <a:p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58465" y="934786"/>
            <a:ext cx="900000" cy="90000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r"/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1107" y="934786"/>
            <a:ext cx="900000" cy="900000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96000"/>
                  <a:satMod val="120000"/>
                  <a:lumMod val="120000"/>
                </a:schemeClr>
              </a:gs>
              <a:gs pos="100000">
                <a:schemeClr val="accent2">
                  <a:shade val="89000"/>
                  <a:lumMod val="90000"/>
                </a:schemeClr>
              </a:gs>
            </a:gsLst>
            <a:lin ang="0" scaled="1"/>
            <a:tileRect/>
          </a:gradFill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36000" rtlCol="0" anchor="b" anchorCtr="0"/>
          <a:lstStyle/>
          <a:p>
            <a:pPr algn="r"/>
            <a:endParaRPr lang="fr-FR" sz="4000" b="1" dirty="0" smtClean="0">
              <a:solidFill>
                <a:schemeClr val="bg1"/>
              </a:solidFill>
            </a:endParaRPr>
          </a:p>
          <a:p>
            <a:pPr algn="r"/>
            <a:endParaRPr lang="fr-FR" sz="4000" b="1" dirty="0" smtClean="0">
              <a:solidFill>
                <a:schemeClr val="bg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328426" y="881928"/>
            <a:ext cx="6621936" cy="4926205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Menaces</a:t>
            </a:r>
            <a:endParaRPr lang="fr-FR" sz="2000" b="1" dirty="0" smtClean="0">
              <a:solidFill>
                <a:schemeClr val="tx1"/>
              </a:solidFill>
            </a:endParaRP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r>
              <a:rPr lang="fr-FR" sz="1200" dirty="0">
                <a:solidFill>
                  <a:schemeClr val="tx1"/>
                </a:solidFill>
              </a:rPr>
              <a:t>Quels sont les problèmes posés par une transformation de l’environnement qui peuvent détériorer votre positionnement?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34600" y="584836"/>
            <a:ext cx="676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S</a:t>
            </a:r>
            <a:endParaRPr lang="fr-FR" sz="6000" b="1" dirty="0">
              <a:solidFill>
                <a:schemeClr val="bg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972834" y="605853"/>
            <a:ext cx="676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W</a:t>
            </a:r>
            <a:endParaRPr lang="fr-FR" sz="6000" b="1" dirty="0">
              <a:solidFill>
                <a:schemeClr val="bg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32797" y="2172821"/>
            <a:ext cx="676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O</a:t>
            </a:r>
            <a:endParaRPr lang="fr-FR" sz="6000" b="1" dirty="0">
              <a:solidFill>
                <a:schemeClr val="bg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041107" y="2209466"/>
            <a:ext cx="6764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 smtClean="0">
                <a:solidFill>
                  <a:schemeClr val="bg1"/>
                </a:solidFill>
              </a:rPr>
              <a:t>T</a:t>
            </a:r>
            <a:endParaRPr lang="fr-FR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011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31800" y="1667933"/>
            <a:ext cx="8483600" cy="1780108"/>
          </a:xfrm>
        </p:spPr>
        <p:txBody>
          <a:bodyPr/>
          <a:lstStyle/>
          <a:p>
            <a:r>
              <a:rPr lang="fr-FR" dirty="0" smtClean="0"/>
              <a:t>Valorisation par partenaires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472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 de la société X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431800" y="1026055"/>
            <a:ext cx="8322733" cy="4646611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La société X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r>
              <a:rPr lang="fr-FR" sz="1200" i="1" dirty="0">
                <a:solidFill>
                  <a:schemeClr val="tx1"/>
                </a:solidFill>
              </a:rPr>
              <a:t>Indiquer le métier/mission de la PME, les produits commercialisés actuellement, le CA du dernier exercice, le nombre d’employés et la structure financière de la PME</a:t>
            </a:r>
          </a:p>
          <a:p>
            <a:r>
              <a:rPr lang="fr-FR" sz="1200" i="1" dirty="0">
                <a:solidFill>
                  <a:schemeClr val="tx1"/>
                </a:solidFill>
              </a:rPr>
              <a:t>Indiquer les principales références clients</a:t>
            </a:r>
          </a:p>
          <a:p>
            <a:r>
              <a:rPr lang="fr-FR" sz="1200" i="1" dirty="0">
                <a:solidFill>
                  <a:schemeClr val="tx1"/>
                </a:solidFill>
              </a:rPr>
              <a:t>Donner un organigramme de la société </a:t>
            </a:r>
          </a:p>
          <a:p>
            <a:r>
              <a:rPr lang="fr-FR" sz="1200" i="1" dirty="0">
                <a:solidFill>
                  <a:schemeClr val="tx1"/>
                </a:solidFill>
              </a:rPr>
              <a:t>Présentation brève des équipes mobilisées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1938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Positionnement de la société X dans le projet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431800" y="1026055"/>
            <a:ext cx="8322733" cy="4646611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Positionnement société X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r>
              <a:rPr lang="fr-FR" sz="1200" i="1" dirty="0">
                <a:solidFill>
                  <a:schemeClr val="tx1"/>
                </a:solidFill>
              </a:rPr>
              <a:t>Indiquez le rôle de la PME dans ce projet, les livrables attendus et prévus, les dates clés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417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Valorisation PI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431800" y="1069551"/>
            <a:ext cx="8322733" cy="4646611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Valorisation PI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r>
              <a:rPr lang="fr-FR" sz="1200" i="1" dirty="0">
                <a:solidFill>
                  <a:schemeClr val="tx1"/>
                </a:solidFill>
              </a:rPr>
              <a:t>Quelle stratégie de protection des innovations? Quels actifs innovants(brevets, marques, logiciels etc.)? Transfert de technologie (</a:t>
            </a:r>
            <a:r>
              <a:rPr lang="fr-FR" sz="1200" i="1" dirty="0" err="1">
                <a:solidFill>
                  <a:schemeClr val="tx1"/>
                </a:solidFill>
              </a:rPr>
              <a:t>sourcing</a:t>
            </a:r>
            <a:r>
              <a:rPr lang="fr-FR" sz="1200" i="1" dirty="0">
                <a:solidFill>
                  <a:schemeClr val="tx1"/>
                </a:solidFill>
              </a:rPr>
              <a:t> technologique ou recherche de licenciés)?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142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 du Comité Valorisation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431800" y="1805670"/>
            <a:ext cx="8204200" cy="4395362"/>
          </a:xfrm>
        </p:spPr>
        <p:txBody>
          <a:bodyPr>
            <a:normAutofit fontScale="70000" lnSpcReduction="20000"/>
          </a:bodyPr>
          <a:lstStyle/>
          <a:p>
            <a:pPr marL="342900" indent="-342900" algn="just">
              <a:buFontTx/>
              <a:buChar char="-"/>
            </a:pPr>
            <a:r>
              <a:rPr lang="fr-FR" dirty="0" smtClean="0"/>
              <a:t>S’assurer </a:t>
            </a:r>
            <a:r>
              <a:rPr lang="fr-FR" dirty="0"/>
              <a:t>que le produit/ service prévu à l’issue du marché correspondent bien aux besoins du marché au moment de sa sortie</a:t>
            </a:r>
          </a:p>
          <a:p>
            <a:pPr marL="342900" indent="-342900" algn="just">
              <a:buFontTx/>
              <a:buChar char="-"/>
            </a:pPr>
            <a:r>
              <a:rPr lang="fr-FR" dirty="0"/>
              <a:t>S’assurer que tous les partenaires nécessaires à la production et la mise sur le marché de ce produit/service sont impliqués dans le projet. </a:t>
            </a:r>
          </a:p>
          <a:p>
            <a:pPr marL="342900" indent="-342900" algn="just">
              <a:buFontTx/>
              <a:buChar char="-"/>
            </a:pPr>
            <a:r>
              <a:rPr lang="fr-FR" dirty="0"/>
              <a:t>S’assurer que le partenariat est configuré pour pouvoir vendre dans le marché visé selon les contraintes connues de ce marché. </a:t>
            </a:r>
          </a:p>
          <a:p>
            <a:pPr marL="342900" indent="-342900" algn="just">
              <a:buFontTx/>
              <a:buChar char="-"/>
            </a:pPr>
            <a:r>
              <a:rPr lang="fr-FR" dirty="0"/>
              <a:t>S’assurer que la vente de ce produit/service créera bien de la valeur pour l’ensemble des partenaires et que les accords adaptés existent entre les partenaires. </a:t>
            </a:r>
            <a:endParaRPr lang="fr-FR" dirty="0" smtClean="0"/>
          </a:p>
          <a:p>
            <a:pPr marL="342900" indent="-342900" algn="just">
              <a:buFontTx/>
              <a:buChar char="-"/>
            </a:pPr>
            <a:r>
              <a:rPr lang="fr-FR" dirty="0" smtClean="0"/>
              <a:t>Regarder les possibilités de financement pour l’industrialisation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41107" y="1073833"/>
            <a:ext cx="8809255" cy="382433"/>
          </a:xfrm>
          <a:prstGeom prst="rect">
            <a:avLst/>
          </a:prstGeom>
          <a:solidFill>
            <a:srgbClr val="00385B"/>
          </a:solidFill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Sécurisez </a:t>
            </a:r>
            <a:r>
              <a:rPr lang="fr-FR" b="1" dirty="0">
                <a:solidFill>
                  <a:schemeClr val="bg1"/>
                </a:solidFill>
              </a:rPr>
              <a:t>les sorties marchés des projets de R&amp;D </a:t>
            </a:r>
            <a:r>
              <a:rPr lang="fr-FR" b="1" dirty="0" smtClean="0">
                <a:solidFill>
                  <a:schemeClr val="bg1"/>
                </a:solidFill>
              </a:rPr>
              <a:t>collaboratifs!</a:t>
            </a:r>
            <a:endParaRPr lang="fr-F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626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31800" y="1667933"/>
            <a:ext cx="8483600" cy="1780108"/>
          </a:xfrm>
        </p:spPr>
        <p:txBody>
          <a:bodyPr/>
          <a:lstStyle/>
          <a:p>
            <a:r>
              <a:rPr lang="fr-FR" dirty="0" smtClean="0"/>
              <a:t>Valorisation du Projet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606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des objectifs et du partenariat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2556932" y="881928"/>
            <a:ext cx="6393429" cy="2335405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Objectifs du projet</a:t>
            </a:r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1200" i="1" dirty="0" smtClean="0">
                <a:solidFill>
                  <a:schemeClr val="tx1"/>
                </a:solidFill>
              </a:rPr>
              <a:t>Expliquez la problématique et la solution développée pour y répondre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569144" y="1269505"/>
            <a:ext cx="1440000" cy="1440000"/>
          </a:xfrm>
          <a:prstGeom prst="roundRect">
            <a:avLst>
              <a:gd name="adj" fmla="val 4662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cap="small" dirty="0" smtClean="0">
                <a:solidFill>
                  <a:schemeClr val="tx1"/>
                </a:solidFill>
              </a:rPr>
              <a:t>IMAGE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917753"/>
              </p:ext>
            </p:extLst>
          </p:nvPr>
        </p:nvGraphicFramePr>
        <p:xfrm>
          <a:off x="309881" y="3318611"/>
          <a:ext cx="8640480" cy="326485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07632"/>
                <a:gridCol w="1728192"/>
                <a:gridCol w="720080"/>
                <a:gridCol w="720080"/>
                <a:gridCol w="4464496"/>
              </a:tblGrid>
              <a:tr h="325758">
                <a:tc gridSpan="2">
                  <a:txBody>
                    <a:bodyPr/>
                    <a:lstStyle/>
                    <a:p>
                      <a:r>
                        <a:rPr lang="fr-FR" sz="1600" cap="small" dirty="0" smtClean="0"/>
                        <a:t>Partenaires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Type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CP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cap="small" dirty="0" smtClean="0"/>
                        <a:t>Rôle</a:t>
                      </a:r>
                      <a:r>
                        <a:rPr lang="fr-FR" sz="1600" cap="small" baseline="0" dirty="0" smtClean="0"/>
                        <a:t> du partenaire dans le projet</a:t>
                      </a:r>
                      <a:endParaRPr lang="fr-FR" sz="1600" cap="small" dirty="0"/>
                    </a:p>
                  </a:txBody>
                  <a:tcPr anchor="ctr" anchorCtr="1"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585915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LOGO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XXXXX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/>
                        <a:t>PME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/>
                        <a:t>XX</a:t>
                      </a:r>
                      <a:endParaRPr lang="fr-FR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anchor="ctr"/>
                </a:tc>
              </a:tr>
              <a:tr h="585915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ETI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</a:tr>
              <a:tr h="585915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GG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</a:tr>
              <a:tr h="585915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LABO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</a:tr>
              <a:tr h="585915"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100" dirty="0" smtClean="0"/>
                        <a:t>XXXXX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…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0754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produit développé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2404533" y="1059920"/>
            <a:ext cx="6302567" cy="4697413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Le produit développé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r>
              <a:rPr lang="fr-FR" sz="1200" i="1" dirty="0">
                <a:solidFill>
                  <a:schemeClr val="tx1"/>
                </a:solidFill>
              </a:rPr>
              <a:t>Quels sont les produits envisagés issus du projet et leur niveau d’avancement? Quels sont les caractéristiques principales des produits et leur positionnement par rapport à l’existant (Avantages/Bénéfices)? Quels sont les délais envisagés avant la commercialisation?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552211" y="2688626"/>
            <a:ext cx="1440000" cy="1440000"/>
          </a:xfrm>
          <a:prstGeom prst="roundRect">
            <a:avLst>
              <a:gd name="adj" fmla="val 4662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cap="small" dirty="0" smtClean="0">
                <a:solidFill>
                  <a:schemeClr val="tx1"/>
                </a:solidFill>
              </a:rPr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869434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Analyse du marché et segmentation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431800" y="1069551"/>
            <a:ext cx="8322733" cy="4646611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Analyse marché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r>
              <a:rPr lang="fr-FR" sz="1200" i="1" dirty="0" smtClean="0">
                <a:solidFill>
                  <a:schemeClr val="tx1"/>
                </a:solidFill>
              </a:rPr>
              <a:t>Quel est la nature des marchés visés? Qui va acheter, où et pourquoi? Quels </a:t>
            </a:r>
            <a:r>
              <a:rPr lang="fr-FR" sz="1200" i="1" dirty="0">
                <a:solidFill>
                  <a:schemeClr val="tx1"/>
                </a:solidFill>
              </a:rPr>
              <a:t>sont les segments de marché ciblés? Sont-ils viables, accessible, mesurable? </a:t>
            </a:r>
            <a:endParaRPr lang="fr-FR" sz="1200" i="1" dirty="0" smtClean="0">
              <a:solidFill>
                <a:schemeClr val="tx1"/>
              </a:solidFill>
            </a:endParaRPr>
          </a:p>
          <a:p>
            <a:r>
              <a:rPr lang="fr-FR" sz="1200" i="1" dirty="0" smtClean="0">
                <a:solidFill>
                  <a:schemeClr val="tx1"/>
                </a:solidFill>
              </a:rPr>
              <a:t>Comment </a:t>
            </a:r>
            <a:r>
              <a:rPr lang="fr-FR" sz="1200" i="1" dirty="0">
                <a:solidFill>
                  <a:schemeClr val="tx1"/>
                </a:solidFill>
              </a:rPr>
              <a:t>vous positionnez-vous sur ces segments? Donner des informations sur la taille du marché en volume, en € par segments. 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620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Positionnement concurrentiel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431800" y="1069551"/>
            <a:ext cx="8322733" cy="4646611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Analyse de la concurrence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r>
              <a:rPr lang="fr-FR" sz="1200" i="1" dirty="0">
                <a:solidFill>
                  <a:schemeClr val="tx1"/>
                </a:solidFill>
              </a:rPr>
              <a:t>Qui sont les principaux concurrents ? Donner leur taille en CA et personnel au total et sur les marchés </a:t>
            </a:r>
            <a:r>
              <a:rPr lang="fr-FR" sz="1200" i="1" dirty="0" smtClean="0">
                <a:solidFill>
                  <a:schemeClr val="tx1"/>
                </a:solidFill>
              </a:rPr>
              <a:t>visés, leur localisation.</a:t>
            </a:r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663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Valorisation PI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431800" y="1069551"/>
            <a:ext cx="8322733" cy="4646611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Valorisation PI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r>
              <a:rPr lang="fr-FR" sz="1200" i="1" dirty="0">
                <a:solidFill>
                  <a:schemeClr val="tx1"/>
                </a:solidFill>
              </a:rPr>
              <a:t>Quelle stratégie de protection des innovations? Quels actifs innovants(brevets, marques, logiciels etc.)? Transfert de technologie (</a:t>
            </a:r>
            <a:r>
              <a:rPr lang="fr-FR" sz="1200" i="1" dirty="0" err="1">
                <a:solidFill>
                  <a:schemeClr val="tx1"/>
                </a:solidFill>
              </a:rPr>
              <a:t>sourcing</a:t>
            </a:r>
            <a:r>
              <a:rPr lang="fr-FR" sz="1200" i="1" dirty="0">
                <a:solidFill>
                  <a:schemeClr val="tx1"/>
                </a:solidFill>
              </a:rPr>
              <a:t> technologique ou recherche de licenciés)?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410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Prévision / Business Plan des produits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100440"/>
              </p:ext>
            </p:extLst>
          </p:nvPr>
        </p:nvGraphicFramePr>
        <p:xfrm>
          <a:off x="287869" y="3778452"/>
          <a:ext cx="8375821" cy="262245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54982"/>
                <a:gridCol w="376045"/>
                <a:gridCol w="1421481"/>
                <a:gridCol w="1235099"/>
                <a:gridCol w="962738"/>
                <a:gridCol w="962738"/>
                <a:gridCol w="962738"/>
              </a:tblGrid>
              <a:tr h="215988"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385B"/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Fin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R&amp;D 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38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38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38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38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38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385B"/>
                    </a:solidFill>
                  </a:tcPr>
                </a:tc>
              </a:tr>
              <a:tr h="21598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Phase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385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indus/certification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385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Commercialisation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00385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681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Marché français (€ ou unité)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4681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marché européen (€ ou unité)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4681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Marché visé (% ou nb d'unité) 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4681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Prix de vente (€)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4681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CA généré (K€)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4681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 smtClean="0">
                          <a:effectLst/>
                        </a:rPr>
                        <a:t>Dépenses d’industrialisation (€</a:t>
                      </a:r>
                      <a:r>
                        <a:rPr lang="fr-FR" sz="1100" u="none" strike="noStrike" dirty="0">
                          <a:effectLst/>
                        </a:rPr>
                        <a:t>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4681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 smtClean="0">
                          <a:effectLst/>
                        </a:rPr>
                        <a:t>Dépenses marketing (€</a:t>
                      </a:r>
                      <a:r>
                        <a:rPr lang="fr-FR" sz="1100" u="none" strike="noStrike" dirty="0">
                          <a:effectLst/>
                        </a:rPr>
                        <a:t>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4681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 smtClean="0">
                          <a:effectLst/>
                        </a:rPr>
                        <a:t>Dépenses commerciales (€</a:t>
                      </a:r>
                      <a:r>
                        <a:rPr lang="fr-FR" sz="1100" u="none" strike="noStrike" dirty="0">
                          <a:effectLst/>
                        </a:rPr>
                        <a:t>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1598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Emplois créés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à coins arrondis 5"/>
          <p:cNvSpPr/>
          <p:nvPr/>
        </p:nvSpPr>
        <p:spPr>
          <a:xfrm>
            <a:off x="287868" y="1069552"/>
            <a:ext cx="8466666" cy="2588048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Stratégie commerciale</a:t>
            </a:r>
          </a:p>
          <a:p>
            <a:pPr algn="ctr"/>
            <a:endParaRPr lang="fr-FR" sz="2000" b="1" dirty="0" smtClean="0">
              <a:solidFill>
                <a:schemeClr val="tx1"/>
              </a:solidFill>
            </a:endParaRPr>
          </a:p>
          <a:p>
            <a:r>
              <a:rPr lang="fr-FR" sz="1200" i="1" dirty="0">
                <a:solidFill>
                  <a:schemeClr val="tx1"/>
                </a:solidFill>
              </a:rPr>
              <a:t>Comment le(s) produit(s) du projet sont vendus et par qui ?</a:t>
            </a:r>
          </a:p>
          <a:p>
            <a:r>
              <a:rPr lang="fr-FR" sz="1200" i="1" dirty="0">
                <a:solidFill>
                  <a:schemeClr val="tx1"/>
                </a:solidFill>
              </a:rPr>
              <a:t>Comment se fait la rentabilité ? Indiquer le modèle de vente (direct, indirect, prescripteurs) ? Indiquer le modèle de </a:t>
            </a:r>
            <a:r>
              <a:rPr lang="fr-FR" sz="1200" i="1" dirty="0" smtClean="0">
                <a:solidFill>
                  <a:schemeClr val="tx1"/>
                </a:solidFill>
              </a:rPr>
              <a:t>prix? (compléter le tableau ci-après)</a:t>
            </a:r>
            <a:endParaRPr lang="fr-FR" sz="1200" i="1" dirty="0">
              <a:solidFill>
                <a:schemeClr val="tx1"/>
              </a:solidFill>
            </a:endParaRP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491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̀me ppt - SAFE - 1">
  <a:themeElements>
    <a:clrScheme name="Aube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scilloscope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ppt - SAFE - 1</Template>
  <TotalTime>1320</TotalTime>
  <Words>823</Words>
  <Application>Microsoft Office PowerPoint</Application>
  <PresentationFormat>Affichage à l'écran (4:3)</PresentationFormat>
  <Paragraphs>196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Century Gothic</vt:lpstr>
      <vt:lpstr>Symbol</vt:lpstr>
      <vt:lpstr>Thème ppt - SAFE - 1</vt:lpstr>
      <vt:lpstr>Projet : XXX</vt:lpstr>
      <vt:lpstr>Objectif du Comité Valorisation</vt:lpstr>
      <vt:lpstr>Valorisation du Projet</vt:lpstr>
      <vt:lpstr>Rappel des objectifs et du partenariat</vt:lpstr>
      <vt:lpstr>Le produit développé</vt:lpstr>
      <vt:lpstr>Analyse du marché et segmentation</vt:lpstr>
      <vt:lpstr>Positionnement concurrentiel</vt:lpstr>
      <vt:lpstr>Valorisation PI</vt:lpstr>
      <vt:lpstr>Prévision / Business Plan des produits</vt:lpstr>
      <vt:lpstr>Stratégie marketing et communication</vt:lpstr>
      <vt:lpstr>SWOT du produit et projet de commercialisation</vt:lpstr>
      <vt:lpstr>STRENGHTS (Forces)</vt:lpstr>
      <vt:lpstr>Weaknesses (Faiblesses)</vt:lpstr>
      <vt:lpstr>Opportunités (Opportunités)</vt:lpstr>
      <vt:lpstr>Threats (Menaces)</vt:lpstr>
      <vt:lpstr>Valorisation par partenaires</vt:lpstr>
      <vt:lpstr>Présentation de la société X</vt:lpstr>
      <vt:lpstr>Positionnement de la société X dans le projet</vt:lpstr>
      <vt:lpstr>Valorisation PI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Anna PHILIPPE</dc:creator>
  <cp:lastModifiedBy>Laura CAREL</cp:lastModifiedBy>
  <cp:revision>108</cp:revision>
  <dcterms:created xsi:type="dcterms:W3CDTF">2016-01-05T10:38:07Z</dcterms:created>
  <dcterms:modified xsi:type="dcterms:W3CDTF">2018-01-15T10:48:49Z</dcterms:modified>
</cp:coreProperties>
</file>