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6" r:id="rId3"/>
    <p:sldId id="273" r:id="rId4"/>
    <p:sldId id="274" r:id="rId5"/>
    <p:sldId id="277" r:id="rId6"/>
    <p:sldId id="269" r:id="rId7"/>
    <p:sldId id="270" r:id="rId8"/>
    <p:sldId id="266" r:id="rId9"/>
    <p:sldId id="267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7F7C"/>
    <a:srgbClr val="0038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921B8-7621-498E-8AF1-CE211415CBC5}" type="datetimeFigureOut">
              <a:rPr lang="fr-FR" smtClean="0"/>
              <a:t>27/02/2018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5CB7-54C0-4238-A41E-0D1A70F46F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7037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921B8-7621-498E-8AF1-CE211415CBC5}" type="datetimeFigureOut">
              <a:rPr lang="fr-FR" smtClean="0"/>
              <a:t>27/02/2018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5CB7-54C0-4238-A41E-0D1A70F46F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5336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921B8-7621-498E-8AF1-CE211415CBC5}" type="datetimeFigureOut">
              <a:rPr lang="fr-FR" smtClean="0"/>
              <a:t>27/02/2018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5CB7-54C0-4238-A41E-0D1A70F46F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730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hapitr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1" y="-184727"/>
            <a:ext cx="12192000" cy="6585632"/>
          </a:xfrm>
          <a:prstGeom prst="rect">
            <a:avLst/>
          </a:prstGeom>
          <a:solidFill>
            <a:srgbClr val="132C4D"/>
          </a:solidFill>
          <a:ln>
            <a:noFill/>
          </a:ln>
          <a:effectLst/>
          <a:scene3d>
            <a:camera prst="orthographicFront"/>
            <a:lightRig rig="flat" dir="tl">
              <a:rot lat="0" lon="0" rev="6360000"/>
            </a:lightRig>
          </a:scene3d>
          <a:sp3d prstMaterial="flat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ln>
                <a:noFill/>
              </a:ln>
            </a:endParaRPr>
          </a:p>
        </p:txBody>
      </p:sp>
      <p:pic>
        <p:nvPicPr>
          <p:cNvPr id="14" name="Image 13" descr="a2.png"/>
          <p:cNvPicPr>
            <a:picLocks noChangeAspect="1"/>
          </p:cNvPicPr>
          <p:nvPr userDrawn="1"/>
        </p:nvPicPr>
        <p:blipFill>
          <a:blip r:embed="rId2" cstate="print">
            <a:alphaModFix amt="1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650" y="1237148"/>
            <a:ext cx="9482446" cy="3556924"/>
          </a:xfrm>
          <a:prstGeom prst="rect">
            <a:avLst/>
          </a:prstGeom>
        </p:spPr>
      </p:pic>
      <p:sp>
        <p:nvSpPr>
          <p:cNvPr id="2" name="Ellipse 1"/>
          <p:cNvSpPr/>
          <p:nvPr userDrawn="1"/>
        </p:nvSpPr>
        <p:spPr>
          <a:xfrm rot="21018130">
            <a:off x="8451770" y="5804732"/>
            <a:ext cx="5126866" cy="2305071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/>
            <a:lightRig rig="flat" dir="tl">
              <a:rot lat="0" lon="0" rev="6360000"/>
            </a:lightRig>
          </a:scene3d>
          <a:sp3d prstMaterial="flat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440267" y="685800"/>
            <a:ext cx="11311467" cy="178010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Font typeface="Arial"/>
              <a:buNone/>
              <a:defRPr sz="4400" b="1" i="0">
                <a:solidFill>
                  <a:srgbClr val="FFFFFF"/>
                </a:solidFill>
                <a:latin typeface="Century Gothic"/>
                <a:cs typeface="Century Gothic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440267" y="2641601"/>
            <a:ext cx="11311467" cy="1473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ClrTx/>
              <a:buFont typeface="Arial"/>
              <a:buNone/>
              <a:defRPr sz="2000">
                <a:solidFill>
                  <a:srgbClr val="FFFFFF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 smtClean="0"/>
          </a:p>
        </p:txBody>
      </p:sp>
      <p:pic>
        <p:nvPicPr>
          <p:cNvPr id="11" name="Image 10" descr="Logo - SAFE - Fond blanc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982" y="6063524"/>
            <a:ext cx="2087419" cy="692875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7232" y="6396090"/>
            <a:ext cx="6260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132C4D"/>
                </a:solidFill>
                <a:latin typeface="Century Gothic"/>
                <a:cs typeface="Century Gothic"/>
              </a:defRPr>
            </a:lvl1pPr>
          </a:lstStyle>
          <a:p>
            <a:fld id="{E043011B-CF4E-1D4A-AE39-D7F0C992680B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" y="6104523"/>
            <a:ext cx="8441831" cy="21544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800" b="0" kern="0" cap="none" spc="440" dirty="0" smtClean="0">
                <a:ln w="12700">
                  <a:noFill/>
                  <a:prstDash val="solid"/>
                </a:ln>
                <a:solidFill>
                  <a:srgbClr val="E9EAF0"/>
                </a:solidFill>
                <a:effectLst/>
                <a:latin typeface="Century Gothic"/>
                <a:cs typeface="Century Gothic"/>
              </a:rPr>
              <a:t>SECURITY AND AEROSPACE ACTORS FOR THE FUTURE OF EARTH</a:t>
            </a:r>
            <a:endParaRPr lang="fr-FR" sz="800" b="0" kern="0" cap="none" spc="440" dirty="0">
              <a:ln w="12700">
                <a:noFill/>
                <a:prstDash val="solid"/>
              </a:ln>
              <a:solidFill>
                <a:srgbClr val="E9EAF0"/>
              </a:solidFill>
              <a:effectLst/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02114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969818"/>
          </a:xfrm>
          <a:prstGeom prst="rect">
            <a:avLst/>
          </a:prstGeom>
          <a:solidFill>
            <a:srgbClr val="132C4D"/>
          </a:solidFill>
          <a:ln>
            <a:noFill/>
          </a:ln>
          <a:effectLst/>
          <a:scene3d>
            <a:camera prst="orthographicFront"/>
            <a:lightRig rig="flat" dir="tl">
              <a:rot lat="0" lon="0" rev="6360000"/>
            </a:lightRig>
          </a:scene3d>
          <a:sp3d prstMaterial="flat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ln>
                <a:noFill/>
              </a:ln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203664" y="172948"/>
            <a:ext cx="11745673" cy="5310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839076"/>
            <a:ext cx="12192000" cy="127000"/>
          </a:xfrm>
          <a:prstGeom prst="rect">
            <a:avLst/>
          </a:prstGeom>
          <a:solidFill>
            <a:srgbClr val="766C68"/>
          </a:solidFill>
          <a:ln>
            <a:noFill/>
          </a:ln>
          <a:effectLst/>
          <a:scene3d>
            <a:camera prst="orthographicFront"/>
            <a:lightRig rig="flat" dir="tl">
              <a:rot lat="0" lon="0" rev="6360000"/>
            </a:lightRig>
          </a:scene3d>
          <a:sp3d prstMaterial="flat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>
              <a:solidFill>
                <a:srgbClr val="766C68"/>
              </a:solidFill>
            </a:endParaRPr>
          </a:p>
        </p:txBody>
      </p:sp>
      <p:sp>
        <p:nvSpPr>
          <p:cNvPr id="14" name="Espace réservé du contenu 13"/>
          <p:cNvSpPr>
            <a:spLocks noGrp="1"/>
          </p:cNvSpPr>
          <p:nvPr>
            <p:ph sz="quarter" idx="10"/>
          </p:nvPr>
        </p:nvSpPr>
        <p:spPr>
          <a:xfrm>
            <a:off x="203664" y="1093788"/>
            <a:ext cx="11764019" cy="4697412"/>
          </a:xfrm>
          <a:prstGeom prst="rect">
            <a:avLst/>
          </a:prstGeom>
        </p:spPr>
        <p:txBody>
          <a:bodyPr vert="horz">
            <a:normAutofit/>
          </a:bodyPr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 marL="1234440" indent="0">
              <a:lnSpc>
                <a:spcPct val="150000"/>
              </a:lnSpc>
              <a:buClr>
                <a:srgbClr val="132C4D"/>
              </a:buClr>
              <a:buFont typeface="Arial"/>
              <a:buNone/>
              <a:defRPr>
                <a:solidFill>
                  <a:srgbClr val="132C4D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pic>
        <p:nvPicPr>
          <p:cNvPr id="18" name="Image 17" descr="Logo - SAFE - Fond blanc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7515" y="6045912"/>
            <a:ext cx="1662885" cy="710488"/>
          </a:xfrm>
          <a:prstGeom prst="rect">
            <a:avLst/>
          </a:prstGeom>
        </p:spPr>
      </p:pic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50336" y="6400905"/>
            <a:ext cx="6260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132C4D"/>
                </a:solidFill>
                <a:latin typeface="Century Gothic"/>
                <a:cs typeface="Century Gothic"/>
              </a:defRPr>
            </a:lvl1pPr>
          </a:lstStyle>
          <a:p>
            <a:fld id="{E043011B-CF4E-1D4A-AE39-D7F0C992680B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291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921B8-7621-498E-8AF1-CE211415CBC5}" type="datetimeFigureOut">
              <a:rPr lang="fr-FR" smtClean="0"/>
              <a:t>27/02/2018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5CB7-54C0-4238-A41E-0D1A70F46F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5062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921B8-7621-498E-8AF1-CE211415CBC5}" type="datetimeFigureOut">
              <a:rPr lang="fr-FR" smtClean="0"/>
              <a:t>27/02/2018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5CB7-54C0-4238-A41E-0D1A70F46F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5027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921B8-7621-498E-8AF1-CE211415CBC5}" type="datetimeFigureOut">
              <a:rPr lang="fr-FR" smtClean="0"/>
              <a:t>27/02/2018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5CB7-54C0-4238-A41E-0D1A70F46F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4952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921B8-7621-498E-8AF1-CE211415CBC5}" type="datetimeFigureOut">
              <a:rPr lang="fr-FR" smtClean="0"/>
              <a:t>27/02/2018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5CB7-54C0-4238-A41E-0D1A70F46F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7759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921B8-7621-498E-8AF1-CE211415CBC5}" type="datetimeFigureOut">
              <a:rPr lang="fr-FR" smtClean="0"/>
              <a:t>27/02/2018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5CB7-54C0-4238-A41E-0D1A70F46F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3771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921B8-7621-498E-8AF1-CE211415CBC5}" type="datetimeFigureOut">
              <a:rPr lang="fr-FR" smtClean="0"/>
              <a:t>27/02/2018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5CB7-54C0-4238-A41E-0D1A70F46F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1835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921B8-7621-498E-8AF1-CE211415CBC5}" type="datetimeFigureOut">
              <a:rPr lang="fr-FR" smtClean="0"/>
              <a:t>27/02/2018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5CB7-54C0-4238-A41E-0D1A70F46F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426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921B8-7621-498E-8AF1-CE211415CBC5}" type="datetimeFigureOut">
              <a:rPr lang="fr-FR" smtClean="0"/>
              <a:t>27/02/2018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5CB7-54C0-4238-A41E-0D1A70F46F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0755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921B8-7621-498E-8AF1-CE211415CBC5}" type="datetimeFigureOut">
              <a:rPr lang="fr-FR" smtClean="0"/>
              <a:t>27/02/2018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75CB7-54C0-4238-A41E-0D1A70F46F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3262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agali.jaffard@safecluster.com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magali.jaffard@safecluster.com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40265" y="1009073"/>
            <a:ext cx="11311467" cy="1780108"/>
          </a:xfrm>
        </p:spPr>
        <p:txBody>
          <a:bodyPr/>
          <a:lstStyle/>
          <a:p>
            <a:r>
              <a:rPr lang="fr-FR" sz="6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</a:t>
            </a:r>
            <a:r>
              <a:rPr lang="fr-FR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ppel à </a:t>
            </a:r>
            <a:r>
              <a:rPr lang="fr-FR" sz="6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M</a:t>
            </a:r>
            <a:r>
              <a:rPr lang="fr-FR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anifestation </a:t>
            </a:r>
            <a:r>
              <a:rPr lang="fr-FR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d’</a:t>
            </a:r>
            <a:r>
              <a:rPr lang="fr-FR" sz="6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I</a:t>
            </a:r>
            <a:r>
              <a:rPr lang="fr-FR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ntérêt</a:t>
            </a:r>
            <a:br>
              <a:rPr lang="fr-FR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fr-FR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N°2018-001</a:t>
            </a: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440266" y="3269674"/>
            <a:ext cx="11311467" cy="1473200"/>
          </a:xfrm>
        </p:spPr>
        <p:txBody>
          <a:bodyPr>
            <a:normAutofit/>
          </a:bodyPr>
          <a:lstStyle/>
          <a:p>
            <a:r>
              <a:rPr lang="fr-FR" sz="3200" b="1" i="1" dirty="0">
                <a:solidFill>
                  <a:schemeClr val="bg1"/>
                </a:solidFill>
              </a:rPr>
              <a:t>Challenge Open Innovation </a:t>
            </a:r>
            <a:br>
              <a:rPr lang="fr-FR" sz="3200" b="1" i="1" dirty="0">
                <a:solidFill>
                  <a:schemeClr val="bg1"/>
                </a:solidFill>
              </a:rPr>
            </a:br>
            <a:r>
              <a:rPr lang="fr-FR" sz="3200" b="1" i="1" dirty="0">
                <a:solidFill>
                  <a:schemeClr val="bg1"/>
                </a:solidFill>
              </a:rPr>
              <a:t>« Traitement des Données Essais »</a:t>
            </a:r>
            <a:r>
              <a:rPr lang="fr-FR" sz="3200" i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4063071" y="4916116"/>
            <a:ext cx="41187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i="1" dirty="0">
                <a:solidFill>
                  <a:schemeClr val="bg1"/>
                </a:solidFill>
              </a:rPr>
              <a:t>Contact : </a:t>
            </a:r>
            <a:r>
              <a:rPr lang="fr-FR" i="1" dirty="0" smtClean="0">
                <a:solidFill>
                  <a:schemeClr val="bg1"/>
                </a:solidFill>
                <a:hlinkClick r:id="rId2"/>
              </a:rPr>
              <a:t>magali.jaffard@safecluster.com</a:t>
            </a:r>
            <a:r>
              <a:rPr lang="fr-FR" i="1" dirty="0" smtClean="0">
                <a:solidFill>
                  <a:schemeClr val="bg1"/>
                </a:solidFill>
              </a:rPr>
              <a:t> </a:t>
            </a:r>
            <a:endParaRPr lang="fr-FR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08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fr-FR" dirty="0" smtClean="0"/>
              <a:t>Objectifs</a:t>
            </a:r>
            <a:endParaRPr lang="fr-FR" dirty="0"/>
          </a:p>
        </p:txBody>
      </p:sp>
      <p:sp>
        <p:nvSpPr>
          <p:cNvPr id="19" name="Espace réservé du contenu 18"/>
          <p:cNvSpPr>
            <a:spLocks noGrp="1"/>
          </p:cNvSpPr>
          <p:nvPr>
            <p:ph sz="quarter" idx="10"/>
          </p:nvPr>
        </p:nvSpPr>
        <p:spPr>
          <a:xfrm>
            <a:off x="188142" y="1674723"/>
            <a:ext cx="11745673" cy="204336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70000"/>
              </a:lnSpc>
              <a:buNone/>
            </a:pPr>
            <a:endParaRPr lang="fr-FR" sz="2400" dirty="0" smtClean="0"/>
          </a:p>
          <a:p>
            <a:pPr marL="0" indent="0" algn="ctr">
              <a:lnSpc>
                <a:spcPct val="100000"/>
              </a:lnSpc>
              <a:buNone/>
            </a:pPr>
            <a:r>
              <a:rPr lang="fr-FR" sz="2400" b="1" dirty="0" smtClean="0"/>
              <a:t>Thales </a:t>
            </a:r>
            <a:r>
              <a:rPr lang="fr-FR" sz="2400" b="1" dirty="0"/>
              <a:t>Alenia </a:t>
            </a:r>
            <a:r>
              <a:rPr lang="fr-FR" sz="2400" b="1" dirty="0" err="1"/>
              <a:t>Space</a:t>
            </a:r>
            <a:r>
              <a:rPr lang="fr-FR" sz="2400" b="1" dirty="0"/>
              <a:t> et Safran Aircraft </a:t>
            </a:r>
            <a:r>
              <a:rPr lang="fr-FR" sz="2400" b="1" dirty="0" err="1"/>
              <a:t>Engines</a:t>
            </a:r>
            <a:r>
              <a:rPr lang="fr-FR" sz="2400" b="1" dirty="0"/>
              <a:t> lancent un challenge Open Innovation en commun pour identifier des partenaires capables d’étudier et </a:t>
            </a:r>
            <a:r>
              <a:rPr lang="fr-FR" sz="2400" b="1" dirty="0" err="1"/>
              <a:t>co</a:t>
            </a:r>
            <a:r>
              <a:rPr lang="fr-FR" sz="2400" b="1" dirty="0"/>
              <a:t>-développer des solutions répondant aux principaux cas de tests suivants</a:t>
            </a:r>
            <a:r>
              <a:rPr lang="fr-FR" sz="2400" b="1" dirty="0" smtClean="0"/>
              <a:t>:</a:t>
            </a:r>
          </a:p>
          <a:p>
            <a:pPr marL="0" indent="0" algn="ctr">
              <a:lnSpc>
                <a:spcPct val="170000"/>
              </a:lnSpc>
              <a:buNone/>
            </a:pPr>
            <a:endParaRPr lang="fr-FR" sz="2400" b="1" dirty="0"/>
          </a:p>
          <a:p>
            <a:pPr algn="just">
              <a:lnSpc>
                <a:spcPct val="170000"/>
              </a:lnSpc>
            </a:pPr>
            <a:endParaRPr lang="fr-FR" sz="2400" dirty="0"/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1955801" y="182952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1955801" y="182952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1955801" y="182952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1" name="Rectangle 19"/>
          <p:cNvSpPr>
            <a:spLocks noChangeArrowheads="1"/>
          </p:cNvSpPr>
          <p:nvPr/>
        </p:nvSpPr>
        <p:spPr bwMode="auto">
          <a:xfrm>
            <a:off x="1955801" y="182952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1955801" y="182952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3" name="Rectangle 21"/>
          <p:cNvSpPr>
            <a:spLocks noChangeArrowheads="1"/>
          </p:cNvSpPr>
          <p:nvPr/>
        </p:nvSpPr>
        <p:spPr bwMode="auto">
          <a:xfrm>
            <a:off x="1955801" y="182952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4" name="Rectangle 22"/>
          <p:cNvSpPr>
            <a:spLocks noChangeArrowheads="1"/>
          </p:cNvSpPr>
          <p:nvPr/>
        </p:nvSpPr>
        <p:spPr bwMode="auto">
          <a:xfrm>
            <a:off x="1955801" y="182952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5" name="Rectangle 23"/>
          <p:cNvSpPr>
            <a:spLocks noChangeArrowheads="1"/>
          </p:cNvSpPr>
          <p:nvPr/>
        </p:nvSpPr>
        <p:spPr bwMode="auto">
          <a:xfrm>
            <a:off x="1955801" y="182952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6" name="Rectangle 24"/>
          <p:cNvSpPr>
            <a:spLocks noChangeArrowheads="1"/>
          </p:cNvSpPr>
          <p:nvPr/>
        </p:nvSpPr>
        <p:spPr bwMode="auto">
          <a:xfrm>
            <a:off x="1955801" y="182952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753533" y="3823581"/>
            <a:ext cx="11053287" cy="173045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b="1" dirty="0" smtClean="0"/>
              <a:t>Use Case N°1</a:t>
            </a:r>
            <a:r>
              <a:rPr lang="fr-FR" dirty="0" smtClean="0"/>
              <a:t>: Ouverture de </a:t>
            </a:r>
            <a:r>
              <a:rPr lang="fr-FR" dirty="0" smtClean="0"/>
              <a:t>domaine</a:t>
            </a:r>
            <a:endParaRPr lang="fr-FR" dirty="0" smtClean="0"/>
          </a:p>
          <a:p>
            <a:endParaRPr lang="fr-FR" b="1" dirty="0" smtClean="0"/>
          </a:p>
          <a:p>
            <a:r>
              <a:rPr lang="fr-FR" b="1" dirty="0" smtClean="0"/>
              <a:t>Use </a:t>
            </a:r>
            <a:r>
              <a:rPr lang="fr-FR" b="1" dirty="0" smtClean="0"/>
              <a:t>Case N°2</a:t>
            </a:r>
            <a:r>
              <a:rPr lang="fr-FR" dirty="0" smtClean="0"/>
              <a:t>: </a:t>
            </a:r>
            <a:r>
              <a:rPr lang="fr-FR" dirty="0"/>
              <a:t>Recherche des anomalies sur les voies de mesures en essais</a:t>
            </a:r>
            <a:endParaRPr lang="fr-FR" dirty="0" smtClean="0"/>
          </a:p>
          <a:p>
            <a:endParaRPr lang="fr-FR" dirty="0" smtClean="0"/>
          </a:p>
          <a:p>
            <a:r>
              <a:rPr lang="fr-FR" b="1" dirty="0" smtClean="0"/>
              <a:t>Use Case N°3</a:t>
            </a:r>
            <a:r>
              <a:rPr lang="fr-FR" dirty="0" smtClean="0"/>
              <a:t>: </a:t>
            </a:r>
            <a:r>
              <a:rPr lang="fr-FR" dirty="0"/>
              <a:t>Identification d’erreurs de transmission sur signaux hautes fréquences (anticipation des </a:t>
            </a:r>
            <a:r>
              <a:rPr lang="fr-FR" dirty="0" err="1"/>
              <a:t>Glitch</a:t>
            </a:r>
            <a:r>
              <a:rPr lang="fr-FR" dirty="0"/>
              <a:t>)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49" y="1154071"/>
            <a:ext cx="2447059" cy="104130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l="15276" t="39311" r="60625" b="43373"/>
          <a:stretch/>
        </p:blipFill>
        <p:spPr>
          <a:xfrm>
            <a:off x="6060978" y="1167762"/>
            <a:ext cx="3121891" cy="120072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59934" y="5946048"/>
            <a:ext cx="2362200" cy="319219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tx2"/>
                </a:solidFill>
              </a:rPr>
              <a:t>Choisissez votre use case!</a:t>
            </a:r>
            <a:endParaRPr lang="fr-FR" sz="1600" b="1" dirty="0">
              <a:solidFill>
                <a:schemeClr val="tx2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22134" y="5932090"/>
            <a:ext cx="1253069" cy="3471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1600" b="1" dirty="0" smtClean="0">
                <a:solidFill>
                  <a:schemeClr val="tx1"/>
                </a:solidFill>
              </a:rPr>
              <a:t>Use case N°</a:t>
            </a:r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775203" y="5961657"/>
            <a:ext cx="336552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rgbClr val="C00000"/>
                </a:solidFill>
              </a:rPr>
              <a:t>X</a:t>
            </a:r>
            <a:endParaRPr lang="fr-FR" sz="1600" b="1" dirty="0">
              <a:solidFill>
                <a:srgbClr val="C00000"/>
              </a:solidFill>
            </a:endParaRPr>
          </a:p>
        </p:txBody>
      </p:sp>
      <p:sp>
        <p:nvSpPr>
          <p:cNvPr id="24" name="Flèche à angle droit 23"/>
          <p:cNvSpPr/>
          <p:nvPr/>
        </p:nvSpPr>
        <p:spPr>
          <a:xfrm rot="5400000">
            <a:off x="-327722" y="4862502"/>
            <a:ext cx="2441686" cy="363844"/>
          </a:xfrm>
          <a:prstGeom prst="bentUpArrow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810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1. Présentation de votre </a:t>
            </a:r>
            <a:r>
              <a:rPr lang="fr-FR" dirty="0"/>
              <a:t>structure</a:t>
            </a:r>
            <a:br>
              <a:rPr lang="fr-FR" dirty="0"/>
            </a:br>
            <a:r>
              <a:rPr lang="fr-FR" sz="2700" i="1" dirty="0"/>
              <a:t>Présentation Générale de l’entreprise </a:t>
            </a:r>
            <a:r>
              <a:rPr lang="fr-FR" sz="2700" i="1" dirty="0" smtClean="0"/>
              <a:t>candidate</a:t>
            </a:r>
            <a:endParaRPr lang="fr-FR" sz="2700" b="1" i="1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203665" y="1093788"/>
            <a:ext cx="8423100" cy="2419880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fr-FR" sz="1400" dirty="0" smtClean="0"/>
              <a:t> </a:t>
            </a:r>
            <a:r>
              <a:rPr lang="fr-FR" sz="1400" i="1" dirty="0">
                <a:highlight>
                  <a:srgbClr val="FFFF00"/>
                </a:highlight>
              </a:rPr>
              <a:t>Activités/principaux produits et services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8787825" y="1093788"/>
            <a:ext cx="3179858" cy="1330371"/>
          </a:xfrm>
          <a:prstGeom prst="roundRect">
            <a:avLst>
              <a:gd name="adj" fmla="val 4662"/>
            </a:avLst>
          </a:prstGeom>
          <a:solidFill>
            <a:srgbClr val="002060"/>
          </a:solidFill>
          <a:ln w="127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>
              <a:lnSpc>
                <a:spcPct val="150000"/>
              </a:lnSpc>
            </a:pPr>
            <a:r>
              <a:rPr lang="fr-FR" sz="1200" dirty="0">
                <a:solidFill>
                  <a:schemeClr val="bg1"/>
                </a:solidFill>
              </a:rPr>
              <a:t>Raison sociale :</a:t>
            </a:r>
          </a:p>
          <a:p>
            <a:pPr lvl="0">
              <a:lnSpc>
                <a:spcPct val="150000"/>
              </a:lnSpc>
            </a:pPr>
            <a:r>
              <a:rPr lang="fr-FR" sz="1200" dirty="0">
                <a:solidFill>
                  <a:schemeClr val="bg1"/>
                </a:solidFill>
              </a:rPr>
              <a:t>Nom Prénom :</a:t>
            </a:r>
          </a:p>
          <a:p>
            <a:pPr lvl="0">
              <a:lnSpc>
                <a:spcPct val="150000"/>
              </a:lnSpc>
            </a:pPr>
            <a:r>
              <a:rPr lang="fr-FR" sz="1200" dirty="0">
                <a:solidFill>
                  <a:schemeClr val="bg1"/>
                </a:solidFill>
              </a:rPr>
              <a:t>Fonction :</a:t>
            </a:r>
          </a:p>
          <a:p>
            <a:pPr lvl="0">
              <a:lnSpc>
                <a:spcPct val="150000"/>
              </a:lnSpc>
            </a:pPr>
            <a:r>
              <a:rPr lang="fr-FR" sz="1200" dirty="0">
                <a:solidFill>
                  <a:schemeClr val="bg1"/>
                </a:solidFill>
              </a:rPr>
              <a:t>Email du représentant :</a:t>
            </a:r>
            <a:endParaRPr lang="fr-FR" sz="1200" b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fr-FR" sz="12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8787825" y="2665603"/>
            <a:ext cx="3179858" cy="1942391"/>
          </a:xfrm>
          <a:prstGeom prst="roundRect">
            <a:avLst>
              <a:gd name="adj" fmla="val 4662"/>
            </a:avLst>
          </a:prstGeom>
          <a:solidFill>
            <a:srgbClr val="002060"/>
          </a:solidFill>
          <a:ln w="127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>
              <a:lnSpc>
                <a:spcPct val="150000"/>
              </a:lnSpc>
            </a:pPr>
            <a:r>
              <a:rPr lang="fr-FR" sz="1200" dirty="0" smtClean="0">
                <a:solidFill>
                  <a:schemeClr val="bg1"/>
                </a:solidFill>
              </a:rPr>
              <a:t>Date de création</a:t>
            </a:r>
            <a:r>
              <a:rPr lang="fr-FR" sz="1200" dirty="0">
                <a:solidFill>
                  <a:schemeClr val="bg1"/>
                </a:solidFill>
              </a:rPr>
              <a:t> :</a:t>
            </a:r>
          </a:p>
          <a:p>
            <a:pPr lvl="0">
              <a:lnSpc>
                <a:spcPct val="150000"/>
              </a:lnSpc>
            </a:pPr>
            <a:r>
              <a:rPr lang="fr-FR" sz="1200" dirty="0" smtClean="0">
                <a:solidFill>
                  <a:schemeClr val="bg1"/>
                </a:solidFill>
              </a:rPr>
              <a:t>Effectif</a:t>
            </a:r>
            <a:r>
              <a:rPr lang="fr-FR" sz="1200" dirty="0">
                <a:solidFill>
                  <a:schemeClr val="bg1"/>
                </a:solidFill>
              </a:rPr>
              <a:t> :</a:t>
            </a:r>
          </a:p>
          <a:p>
            <a:pPr lvl="0">
              <a:lnSpc>
                <a:spcPct val="150000"/>
              </a:lnSpc>
            </a:pPr>
            <a:r>
              <a:rPr lang="fr-FR" sz="1200" dirty="0" smtClean="0">
                <a:solidFill>
                  <a:schemeClr val="bg1"/>
                </a:solidFill>
              </a:rPr>
              <a:t>CA</a:t>
            </a:r>
            <a:r>
              <a:rPr lang="fr-FR" sz="1200" dirty="0">
                <a:solidFill>
                  <a:schemeClr val="bg1"/>
                </a:solidFill>
              </a:rPr>
              <a:t> :</a:t>
            </a:r>
          </a:p>
          <a:p>
            <a:pPr lvl="0">
              <a:lnSpc>
                <a:spcPct val="150000"/>
              </a:lnSpc>
            </a:pPr>
            <a:r>
              <a:rPr lang="fr-FR" sz="1200" dirty="0" smtClean="0">
                <a:solidFill>
                  <a:schemeClr val="bg1"/>
                </a:solidFill>
              </a:rPr>
              <a:t>Principaux clients:</a:t>
            </a:r>
          </a:p>
          <a:p>
            <a:pPr lvl="0">
              <a:lnSpc>
                <a:spcPct val="150000"/>
              </a:lnSpc>
            </a:pPr>
            <a:endParaRPr lang="fr-FR" sz="1200" dirty="0" smtClean="0">
              <a:solidFill>
                <a:schemeClr val="bg1"/>
              </a:solidFill>
            </a:endParaRPr>
          </a:p>
          <a:p>
            <a:pPr lvl="0">
              <a:lnSpc>
                <a:spcPct val="150000"/>
              </a:lnSpc>
            </a:pPr>
            <a:r>
              <a:rPr lang="fr-FR" sz="1200" dirty="0" smtClean="0">
                <a:solidFill>
                  <a:schemeClr val="bg1"/>
                </a:solidFill>
              </a:rPr>
              <a:t>Part de l’activité consacré à la R&amp;D:</a:t>
            </a:r>
          </a:p>
          <a:p>
            <a:pPr>
              <a:lnSpc>
                <a:spcPct val="150000"/>
              </a:lnSpc>
            </a:pPr>
            <a:endParaRPr lang="fr-FR" sz="12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6" name="Espace réservé du contenu 5"/>
          <p:cNvSpPr txBox="1">
            <a:spLocks/>
          </p:cNvSpPr>
          <p:nvPr/>
        </p:nvSpPr>
        <p:spPr>
          <a:xfrm>
            <a:off x="203664" y="4082881"/>
            <a:ext cx="8423101" cy="2465701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132C4D"/>
              </a:buClr>
              <a:buFont typeface="Arial"/>
              <a:buNone/>
              <a:defRPr sz="1800" kern="1200">
                <a:solidFill>
                  <a:srgbClr val="132C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i="1" dirty="0">
                <a:highlight>
                  <a:srgbClr val="FFFF00"/>
                </a:highlight>
              </a:rPr>
              <a:t>Compétences de l’équipe en lien avec le use case sélectionné </a:t>
            </a:r>
          </a:p>
        </p:txBody>
      </p:sp>
      <p:sp>
        <p:nvSpPr>
          <p:cNvPr id="7" name="Rectangle 6"/>
          <p:cNvSpPr/>
          <p:nvPr/>
        </p:nvSpPr>
        <p:spPr>
          <a:xfrm>
            <a:off x="203663" y="3829602"/>
            <a:ext cx="8423101" cy="25327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bg1"/>
                </a:solidFill>
              </a:rPr>
              <a:t>Description de l’équipe et de son expérience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9423397" y="5189812"/>
            <a:ext cx="2525937" cy="677588"/>
          </a:xfrm>
          <a:prstGeom prst="roundRect">
            <a:avLst>
              <a:gd name="adj" fmla="val 4662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/>
            <a:r>
              <a:rPr lang="fr-FR" sz="1200" dirty="0" smtClean="0">
                <a:solidFill>
                  <a:schemeClr val="bg1"/>
                </a:solidFill>
              </a:rPr>
              <a:t>Nom Prénom:</a:t>
            </a:r>
          </a:p>
          <a:p>
            <a:pPr lvl="0"/>
            <a:r>
              <a:rPr lang="fr-FR" sz="1200" dirty="0" smtClean="0">
                <a:solidFill>
                  <a:schemeClr val="bg1"/>
                </a:solidFill>
              </a:rPr>
              <a:t>Fonction:</a:t>
            </a:r>
          </a:p>
          <a:p>
            <a:pPr lvl="0"/>
            <a:r>
              <a:rPr lang="fr-FR" sz="1200" dirty="0" smtClean="0">
                <a:solidFill>
                  <a:schemeClr val="bg1"/>
                </a:solidFill>
              </a:rPr>
              <a:t>E-mail:</a:t>
            </a:r>
          </a:p>
          <a:p>
            <a:pPr>
              <a:lnSpc>
                <a:spcPct val="150000"/>
              </a:lnSpc>
            </a:pPr>
            <a:endParaRPr lang="fr-FR" sz="12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fr-FR" sz="1200" dirty="0">
              <a:solidFill>
                <a:schemeClr val="bg1"/>
              </a:solidFill>
            </a:endParaRPr>
          </a:p>
        </p:txBody>
      </p:sp>
      <p:pic>
        <p:nvPicPr>
          <p:cNvPr id="2" name="Image 1" descr="Clipart - Android &lt;strong&gt;Contacts&lt;/strong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20" y="4791644"/>
            <a:ext cx="731521" cy="73152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358284" y="4822513"/>
            <a:ext cx="1941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fr-FR" sz="1200" b="1" dirty="0">
                <a:solidFill>
                  <a:sysClr val="windowText" lastClr="000000"/>
                </a:solidFill>
              </a:rPr>
              <a:t>Point de contact </a:t>
            </a:r>
            <a:r>
              <a:rPr lang="fr-FR" sz="1200" b="1" dirty="0" smtClean="0">
                <a:solidFill>
                  <a:sysClr val="windowText" lastClr="000000"/>
                </a:solidFill>
              </a:rPr>
              <a:t>technique</a:t>
            </a:r>
            <a:endParaRPr lang="fr-FR" sz="12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21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1. Présentation de votre structure</a:t>
            </a:r>
            <a:br>
              <a:rPr lang="fr-FR" dirty="0"/>
            </a:br>
            <a:r>
              <a:rPr lang="fr-FR" sz="2700" i="1" dirty="0" smtClean="0"/>
              <a:t>compétences</a:t>
            </a:r>
            <a:endParaRPr lang="fr-FR" sz="2700" b="1" dirty="0">
              <a:solidFill>
                <a:srgbClr val="00385B"/>
              </a:solidFill>
            </a:endParaRP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999157" y="4295085"/>
            <a:ext cx="10515600" cy="1575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 smtClean="0">
              <a:solidFill>
                <a:srgbClr val="00385B"/>
              </a:solidFill>
            </a:endParaRPr>
          </a:p>
          <a:p>
            <a:endParaRPr lang="fr-FR" dirty="0" smtClean="0">
              <a:solidFill>
                <a:srgbClr val="00385B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dirty="0" smtClean="0">
              <a:solidFill>
                <a:srgbClr val="00385B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fr-FR" dirty="0" smtClean="0">
              <a:solidFill>
                <a:srgbClr val="00385B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fr-FR" dirty="0" smtClean="0">
              <a:solidFill>
                <a:srgbClr val="00385B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fr-FR" dirty="0">
              <a:solidFill>
                <a:srgbClr val="00385B"/>
              </a:solidFill>
            </a:endParaRPr>
          </a:p>
        </p:txBody>
      </p:sp>
      <p:sp>
        <p:nvSpPr>
          <p:cNvPr id="9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351540" y="1436302"/>
            <a:ext cx="11597797" cy="4799013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fr-FR" sz="2000" i="1" dirty="0">
                <a:highlight>
                  <a:srgbClr val="FFFF00"/>
                </a:highlight>
              </a:rPr>
              <a:t> </a:t>
            </a:r>
            <a:r>
              <a:rPr lang="fr-FR" sz="1400" i="1" dirty="0">
                <a:highlight>
                  <a:srgbClr val="FFFF00"/>
                </a:highlight>
              </a:rPr>
              <a:t>A</a:t>
            </a:r>
            <a:r>
              <a:rPr lang="fr-FR" sz="1400" i="1" dirty="0" smtClean="0">
                <a:highlight>
                  <a:srgbClr val="FFFF00"/>
                </a:highlight>
              </a:rPr>
              <a:t>touts </a:t>
            </a:r>
            <a:r>
              <a:rPr lang="fr-FR" sz="1400" i="1" dirty="0">
                <a:highlight>
                  <a:srgbClr val="FFFF00"/>
                </a:highlight>
              </a:rPr>
              <a:t>ou points forts pour la réponse aux uses cases sélectionnés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32510" y="1183023"/>
            <a:ext cx="11616828" cy="25327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bg1"/>
                </a:solidFill>
              </a:rPr>
              <a:t>Compétences, connaissances et savoir-faire </a:t>
            </a:r>
            <a:r>
              <a:rPr lang="fr-FR" sz="1600" dirty="0" smtClean="0">
                <a:solidFill>
                  <a:schemeClr val="bg1"/>
                </a:solidFill>
              </a:rPr>
              <a:t>dans </a:t>
            </a:r>
            <a:r>
              <a:rPr lang="fr-FR" sz="1600" dirty="0">
                <a:solidFill>
                  <a:schemeClr val="bg1"/>
                </a:solidFill>
              </a:rPr>
              <a:t>le cadre de l’A.M.I </a:t>
            </a:r>
          </a:p>
        </p:txBody>
      </p:sp>
    </p:spTree>
    <p:extLst>
      <p:ext uri="{BB962C8B-B14F-4D97-AF65-F5344CB8AC3E}">
        <p14:creationId xmlns:p14="http://schemas.microsoft.com/office/powerpoint/2010/main" val="240519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1. Présentation de votre structure</a:t>
            </a:r>
            <a:br>
              <a:rPr lang="fr-FR" dirty="0"/>
            </a:br>
            <a:r>
              <a:rPr lang="fr-FR" sz="2700" i="1" dirty="0" smtClean="0"/>
              <a:t>Motivations</a:t>
            </a:r>
            <a:endParaRPr lang="fr-FR" sz="2700" b="1" dirty="0">
              <a:solidFill>
                <a:srgbClr val="00385B"/>
              </a:solidFill>
            </a:endParaRP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999157" y="4295085"/>
            <a:ext cx="10515600" cy="1575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 smtClean="0">
              <a:solidFill>
                <a:srgbClr val="00385B"/>
              </a:solidFill>
            </a:endParaRPr>
          </a:p>
          <a:p>
            <a:endParaRPr lang="fr-FR" dirty="0" smtClean="0">
              <a:solidFill>
                <a:srgbClr val="00385B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dirty="0" smtClean="0">
              <a:solidFill>
                <a:srgbClr val="00385B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fr-FR" dirty="0" smtClean="0">
              <a:solidFill>
                <a:srgbClr val="00385B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fr-FR" dirty="0" smtClean="0">
              <a:solidFill>
                <a:srgbClr val="00385B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fr-FR" dirty="0">
              <a:solidFill>
                <a:srgbClr val="00385B"/>
              </a:solidFill>
            </a:endParaRPr>
          </a:p>
        </p:txBody>
      </p:sp>
      <p:sp>
        <p:nvSpPr>
          <p:cNvPr id="12" name="Espace réservé du contenu 5"/>
          <p:cNvSpPr txBox="1">
            <a:spLocks/>
          </p:cNvSpPr>
          <p:nvPr/>
        </p:nvSpPr>
        <p:spPr>
          <a:xfrm>
            <a:off x="203664" y="1436303"/>
            <a:ext cx="11311093" cy="4799012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132C4D"/>
              </a:buClr>
              <a:buFont typeface="Arial"/>
              <a:buNone/>
              <a:defRPr sz="1800" kern="1200">
                <a:solidFill>
                  <a:srgbClr val="132C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 smtClean="0">
                <a:solidFill>
                  <a:srgbClr val="00385B"/>
                </a:solidFill>
              </a:rPr>
              <a:t>  </a:t>
            </a:r>
            <a:endParaRPr lang="fr-FR" sz="1400" i="1" dirty="0">
              <a:highlight>
                <a:srgbClr val="FFFF00"/>
              </a:highligh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3664" y="1183024"/>
            <a:ext cx="11311093" cy="25327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bg1"/>
                </a:solidFill>
              </a:rPr>
              <a:t>Motivations </a:t>
            </a:r>
            <a:r>
              <a:rPr lang="fr-FR" sz="1600" dirty="0">
                <a:solidFill>
                  <a:schemeClr val="bg1"/>
                </a:solidFill>
              </a:rPr>
              <a:t>de la participation à ce challenge</a:t>
            </a:r>
          </a:p>
        </p:txBody>
      </p:sp>
    </p:spTree>
    <p:extLst>
      <p:ext uri="{BB962C8B-B14F-4D97-AF65-F5344CB8AC3E}">
        <p14:creationId xmlns:p14="http://schemas.microsoft.com/office/powerpoint/2010/main" val="8290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2	Proposition technique</a:t>
            </a:r>
            <a:br>
              <a:rPr lang="fr-FR" b="1" dirty="0"/>
            </a:br>
            <a:r>
              <a:rPr lang="fr-FR" sz="2000" b="1" i="1" dirty="0"/>
              <a:t>Description technique générale 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0"/>
          </p:nvPr>
        </p:nvSpPr>
        <p:spPr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fr-FR" sz="1400" i="1" dirty="0">
                <a:highlight>
                  <a:srgbClr val="FFFF00"/>
                </a:highlight>
              </a:rPr>
              <a:t>Solution technique envisagée et </a:t>
            </a:r>
            <a:r>
              <a:rPr lang="fr-FR" sz="1400" i="1" dirty="0" smtClean="0">
                <a:highlight>
                  <a:srgbClr val="FFFF00"/>
                </a:highlight>
              </a:rPr>
              <a:t>références/expertise dans le domaine</a:t>
            </a:r>
            <a:endParaRPr lang="fr-FR" sz="1400" i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68926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00385B"/>
                </a:solidFill>
              </a:rPr>
              <a:t>2</a:t>
            </a:r>
            <a:r>
              <a:rPr lang="fr-FR" b="1" dirty="0"/>
              <a:t>	Proposition technique</a:t>
            </a:r>
            <a:br>
              <a:rPr lang="fr-FR" b="1" dirty="0"/>
            </a:br>
            <a:r>
              <a:rPr lang="fr-FR" sz="2000" b="1" i="1" dirty="0"/>
              <a:t>Innovations dans le </a:t>
            </a:r>
            <a:r>
              <a:rPr lang="fr-FR" sz="2000" b="1" i="1" dirty="0" smtClean="0"/>
              <a:t>domaine</a:t>
            </a:r>
            <a:endParaRPr lang="fr-FR" sz="2000" b="1" i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0"/>
          </p:nvPr>
        </p:nvSpPr>
        <p:spPr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fr-FR" sz="1400" i="1" dirty="0">
                <a:highlight>
                  <a:srgbClr val="FFFF00"/>
                </a:highlight>
              </a:rPr>
              <a:t>Caractère innovant de la proposition technique – performances visées  </a:t>
            </a:r>
          </a:p>
        </p:txBody>
      </p:sp>
    </p:spTree>
    <p:extLst>
      <p:ext uri="{BB962C8B-B14F-4D97-AF65-F5344CB8AC3E}">
        <p14:creationId xmlns:p14="http://schemas.microsoft.com/office/powerpoint/2010/main" val="258411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Questions ou précisions à propos de cet A.M.I</a:t>
            </a:r>
            <a:endParaRPr lang="fr-FR" b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0"/>
          </p:nvPr>
        </p:nvSpPr>
        <p:spPr>
          <a:ln>
            <a:solidFill>
              <a:srgbClr val="002060"/>
            </a:solidFill>
          </a:ln>
        </p:spPr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8690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Contact SAFE Cluster</a:t>
            </a:r>
            <a:endParaRPr lang="fr-FR" b="1" dirty="0"/>
          </a:p>
        </p:txBody>
      </p:sp>
      <p:sp>
        <p:nvSpPr>
          <p:cNvPr id="5" name="Rectangle 4"/>
          <p:cNvSpPr/>
          <p:nvPr/>
        </p:nvSpPr>
        <p:spPr>
          <a:xfrm>
            <a:off x="1173017" y="2442586"/>
            <a:ext cx="6096000" cy="202824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fr-FR" sz="2800" b="1" dirty="0" smtClean="0">
                <a:solidFill>
                  <a:srgbClr val="00385B"/>
                </a:solidFill>
              </a:rPr>
              <a:t>Magali </a:t>
            </a:r>
            <a:r>
              <a:rPr lang="fr-FR" sz="2800" b="1" dirty="0">
                <a:solidFill>
                  <a:srgbClr val="00385B"/>
                </a:solidFill>
              </a:rPr>
              <a:t>JAFFARD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fr-FR" sz="2800" dirty="0">
                <a:solidFill>
                  <a:srgbClr val="00385B"/>
                </a:solidFill>
              </a:rPr>
              <a:t>Responsable du service Innovation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fr-FR" sz="2800" b="1" dirty="0">
                <a:solidFill>
                  <a:srgbClr val="00385B"/>
                </a:solidFill>
              </a:rPr>
              <a:t>Tél : </a:t>
            </a:r>
            <a:r>
              <a:rPr lang="fr-FR" sz="2800" dirty="0">
                <a:solidFill>
                  <a:srgbClr val="00385B"/>
                </a:solidFill>
              </a:rPr>
              <a:t>07 77 68 64 74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fr-FR" sz="2800" b="1" dirty="0">
                <a:solidFill>
                  <a:srgbClr val="00385B"/>
                </a:solidFill>
              </a:rPr>
              <a:t>Mail </a:t>
            </a:r>
            <a:r>
              <a:rPr lang="fr-FR" sz="2800" dirty="0">
                <a:solidFill>
                  <a:srgbClr val="00385B"/>
                </a:solidFill>
              </a:rPr>
              <a:t>: </a:t>
            </a:r>
            <a:r>
              <a:rPr lang="fr-FR" sz="2800" dirty="0" smtClean="0">
                <a:solidFill>
                  <a:srgbClr val="00385B"/>
                </a:solidFill>
                <a:hlinkClick r:id="rId2"/>
              </a:rPr>
              <a:t>magali.jaffard@safecluster.com</a:t>
            </a:r>
            <a:r>
              <a:rPr lang="fr-FR" sz="2800" dirty="0" smtClean="0">
                <a:solidFill>
                  <a:srgbClr val="00385B"/>
                </a:solidFill>
              </a:rPr>
              <a:t> 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r="18203"/>
          <a:stretch/>
        </p:blipFill>
        <p:spPr>
          <a:xfrm>
            <a:off x="8041299" y="1254005"/>
            <a:ext cx="2802192" cy="456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68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1582</TotalTime>
  <Words>224</Words>
  <Application>Microsoft Office PowerPoint</Application>
  <PresentationFormat>Grand écran</PresentationFormat>
  <Paragraphs>57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Thème Office</vt:lpstr>
      <vt:lpstr>Appel à Manifestation d’Intérêt N°2018-001</vt:lpstr>
      <vt:lpstr>Objectifs</vt:lpstr>
      <vt:lpstr>1. Présentation de votre structure Présentation Générale de l’entreprise candidate</vt:lpstr>
      <vt:lpstr>1. Présentation de votre structure compétences</vt:lpstr>
      <vt:lpstr>1. Présentation de votre structure Motivations</vt:lpstr>
      <vt:lpstr>2 Proposition technique Description technique générale </vt:lpstr>
      <vt:lpstr>2 Proposition technique Innovations dans le domaine</vt:lpstr>
      <vt:lpstr>Questions ou précisions à propos de cet A.M.I</vt:lpstr>
      <vt:lpstr>Contact SAFE Cluster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Egypt consultation by cluster SAFE</dc:title>
  <dc:creator>BERENGER, Hubert</dc:creator>
  <cp:lastModifiedBy>Magali JAFFARD</cp:lastModifiedBy>
  <cp:revision>27</cp:revision>
  <dcterms:created xsi:type="dcterms:W3CDTF">2015-12-23T09:21:04Z</dcterms:created>
  <dcterms:modified xsi:type="dcterms:W3CDTF">2018-02-27T15:46:44Z</dcterms:modified>
</cp:coreProperties>
</file>