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sldIdLst>
    <p:sldId id="275" r:id="rId2"/>
    <p:sldId id="258" r:id="rId3"/>
    <p:sldId id="271" r:id="rId4"/>
    <p:sldId id="261" r:id="rId5"/>
    <p:sldId id="263" r:id="rId6"/>
    <p:sldId id="274" r:id="rId7"/>
    <p:sldId id="27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Aucun style, aucune grille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9" d="100"/>
          <a:sy n="69" d="100"/>
        </p:scale>
        <p:origin x="1224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uvertu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132C4D"/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0" name="Image 9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99" y="3439916"/>
            <a:ext cx="7867402" cy="3233567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9" name="Image 8" descr="Logo - SAFE - Fond bleu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9174" y="1066800"/>
            <a:ext cx="4485652" cy="19852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924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82097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sp>
        <p:nvSpPr>
          <p:cNvPr id="6" name="Title Placeholder 1"/>
          <p:cNvSpPr>
            <a:spLocks noGrp="1"/>
          </p:cNvSpPr>
          <p:nvPr>
            <p:ph type="title"/>
          </p:nvPr>
        </p:nvSpPr>
        <p:spPr>
          <a:xfrm>
            <a:off x="141107" y="129341"/>
            <a:ext cx="8809255" cy="5310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712076"/>
            <a:ext cx="9144000" cy="127000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rgbClr val="766C68"/>
              </a:solidFill>
            </a:endParaRPr>
          </a:p>
        </p:txBody>
      </p:sp>
      <p:sp>
        <p:nvSpPr>
          <p:cNvPr id="14" name="Espace réservé du contenu 13"/>
          <p:cNvSpPr>
            <a:spLocks noGrp="1"/>
          </p:cNvSpPr>
          <p:nvPr>
            <p:ph sz="quarter" idx="10"/>
          </p:nvPr>
        </p:nvSpPr>
        <p:spPr>
          <a:xfrm>
            <a:off x="152748" y="1093788"/>
            <a:ext cx="8823014" cy="4697412"/>
          </a:xfrm>
          <a:prstGeom prst="rect">
            <a:avLst/>
          </a:prstGeom>
        </p:spPr>
        <p:txBody>
          <a:bodyPr vert="horz">
            <a:normAutofit/>
          </a:bodyPr>
          <a:lstStyle>
            <a:lvl1pPr>
              <a:lnSpc>
                <a:spcPct val="150000"/>
              </a:lnSpc>
              <a:defRPr/>
            </a:lvl1pPr>
            <a:lvl2pPr>
              <a:lnSpc>
                <a:spcPct val="150000"/>
              </a:lnSpc>
              <a:defRPr/>
            </a:lvl2pPr>
            <a:lvl3pPr>
              <a:lnSpc>
                <a:spcPct val="150000"/>
              </a:lnSpc>
              <a:defRPr/>
            </a:lvl3pPr>
            <a:lvl4pPr>
              <a:lnSpc>
                <a:spcPct val="150000"/>
              </a:lnSpc>
              <a:defRPr/>
            </a:lvl4pPr>
            <a:lvl5pPr marL="1234440" indent="0">
              <a:lnSpc>
                <a:spcPct val="150000"/>
              </a:lnSpc>
              <a:buClr>
                <a:srgbClr val="132C4D"/>
              </a:buClr>
              <a:buFont typeface="Arial"/>
              <a:buNone/>
              <a:defRPr>
                <a:solidFill>
                  <a:srgbClr val="132C4D"/>
                </a:solidFill>
              </a:defRPr>
            </a:lvl5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 smtClean="0"/>
          </a:p>
        </p:txBody>
      </p:sp>
      <p:pic>
        <p:nvPicPr>
          <p:cNvPr id="18" name="Image 17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1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56201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14" name="Image 13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2" name="Ellipse 1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 smtClean="0"/>
          </a:p>
        </p:txBody>
      </p:sp>
      <p:pic>
        <p:nvPicPr>
          <p:cNvPr id="11" name="Image 10" descr="Logo - SAFE - Fond blan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52774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132C4D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ln>
                <a:noFill/>
              </a:ln>
            </a:endParaRPr>
          </a:p>
        </p:txBody>
      </p:sp>
      <p:sp>
        <p:nvSpPr>
          <p:cNvPr id="34" name="Ellipse 33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Espace réservé pour une image  7"/>
          <p:cNvSpPr>
            <a:spLocks noGrp="1"/>
          </p:cNvSpPr>
          <p:nvPr>
            <p:ph type="pic" sz="quarter" idx="10"/>
          </p:nvPr>
        </p:nvSpPr>
        <p:spPr>
          <a:xfrm>
            <a:off x="152748" y="190500"/>
            <a:ext cx="8838504" cy="5270500"/>
          </a:xfrm>
          <a:prstGeom prst="rect">
            <a:avLst/>
          </a:prstGeom>
        </p:spPr>
        <p:txBody>
          <a:bodyPr/>
          <a:lstStyle>
            <a:lvl1pPr marL="0" indent="0">
              <a:buClr>
                <a:schemeClr val="bg1"/>
              </a:buClr>
              <a:buFont typeface="Arial"/>
              <a:buNone/>
              <a:defRPr>
                <a:solidFill>
                  <a:schemeClr val="bg2"/>
                </a:solidFill>
              </a:defRPr>
            </a:lvl1pPr>
          </a:lstStyle>
          <a:p>
            <a:r>
              <a:rPr lang="fr-FR" smtClean="0"/>
              <a:t>Cliquez sur l'icône pour ajouter une image</a:t>
            </a:r>
            <a:endParaRPr lang="fr-FR" dirty="0"/>
          </a:p>
        </p:txBody>
      </p:sp>
      <p:sp>
        <p:nvSpPr>
          <p:cNvPr id="29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52748" y="5636653"/>
            <a:ext cx="6108352" cy="486893"/>
          </a:xfrm>
          <a:prstGeom prst="rect">
            <a:avLst/>
          </a:prstGeom>
        </p:spPr>
        <p:txBody>
          <a:bodyPr>
            <a:normAutofit/>
          </a:bodyPr>
          <a:lstStyle>
            <a:lvl1pPr marL="285750" indent="-285750" algn="l">
              <a:buClrTx/>
              <a:buFont typeface="Arial"/>
              <a:buChar char="•"/>
              <a:defRPr sz="16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dirty="0" smtClean="0"/>
              <a:t>Légende</a:t>
            </a:r>
            <a:endParaRPr lang="en-US" dirty="0"/>
          </a:p>
        </p:txBody>
      </p:sp>
      <p:pic>
        <p:nvPicPr>
          <p:cNvPr id="32" name="Image 31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3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uvertu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Title 1"/>
          <p:cNvSpPr>
            <a:spLocks noGrp="1"/>
          </p:cNvSpPr>
          <p:nvPr>
            <p:ph type="ctrTitle"/>
          </p:nvPr>
        </p:nvSpPr>
        <p:spPr>
          <a:xfrm>
            <a:off x="685800" y="3086100"/>
            <a:ext cx="77724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7" name="Subtitle 2"/>
          <p:cNvSpPr>
            <a:spLocks noGrp="1"/>
          </p:cNvSpPr>
          <p:nvPr>
            <p:ph type="subTitle" idx="1"/>
          </p:nvPr>
        </p:nvSpPr>
        <p:spPr>
          <a:xfrm>
            <a:off x="685800" y="5041901"/>
            <a:ext cx="77724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766C68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29" name="ZoneTexte 28"/>
          <p:cNvSpPr txBox="1"/>
          <p:nvPr userDrawn="1"/>
        </p:nvSpPr>
        <p:spPr>
          <a:xfrm>
            <a:off x="4479667" y="-952500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 dirty="0"/>
          </a:p>
        </p:txBody>
      </p:sp>
      <p:pic>
        <p:nvPicPr>
          <p:cNvPr id="30" name="Image 29" descr="Logo - SAFE - Fond blanc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22002" y="1079490"/>
            <a:ext cx="4499996" cy="199158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hapitre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 userDrawn="1"/>
        </p:nvSpPr>
        <p:spPr>
          <a:xfrm>
            <a:off x="0" y="0"/>
            <a:ext cx="9144000" cy="6337404"/>
          </a:xfrm>
          <a:prstGeom prst="rect">
            <a:avLst/>
          </a:prstGeom>
          <a:solidFill>
            <a:srgbClr val="766C68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ln>
                <a:noFill/>
              </a:ln>
            </a:endParaRPr>
          </a:p>
        </p:txBody>
      </p:sp>
      <p:pic>
        <p:nvPicPr>
          <p:cNvPr id="2" name="Image 1" descr="a2.png"/>
          <p:cNvPicPr>
            <a:picLocks noChangeAspect="1"/>
          </p:cNvPicPr>
          <p:nvPr userDrawn="1"/>
        </p:nvPicPr>
        <p:blipFill>
          <a:blip r:embed="rId2" cstate="print">
            <a:alphaModFix amt="13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4929" y="1006461"/>
            <a:ext cx="8654142" cy="3556924"/>
          </a:xfrm>
          <a:prstGeom prst="rect">
            <a:avLst/>
          </a:prstGeom>
        </p:spPr>
      </p:pic>
      <p:sp>
        <p:nvSpPr>
          <p:cNvPr id="31" name="Ellipse 30"/>
          <p:cNvSpPr/>
          <p:nvPr userDrawn="1"/>
        </p:nvSpPr>
        <p:spPr>
          <a:xfrm rot="21018130">
            <a:off x="5793097" y="5632933"/>
            <a:ext cx="4379949" cy="2538598"/>
          </a:xfrm>
          <a:prstGeom prst="ellipse">
            <a:avLst/>
          </a:prstGeom>
          <a:solidFill>
            <a:schemeClr val="bg1"/>
          </a:solidFill>
          <a:ln>
            <a:noFill/>
          </a:ln>
          <a:effectLst/>
          <a:scene3d>
            <a:camera prst="orthographicFront"/>
            <a:lightRig rig="flat" dir="tl">
              <a:rot lat="0" lon="0" rev="6360000"/>
            </a:lightRig>
          </a:scene3d>
          <a:sp3d prstMaterial="flat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" name="Title 1"/>
          <p:cNvSpPr>
            <a:spLocks noGrp="1"/>
          </p:cNvSpPr>
          <p:nvPr>
            <p:ph type="ctrTitle"/>
          </p:nvPr>
        </p:nvSpPr>
        <p:spPr>
          <a:xfrm>
            <a:off x="330200" y="685800"/>
            <a:ext cx="8483600" cy="1780108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 algn="ctr">
              <a:buFont typeface="Arial"/>
              <a:buNone/>
              <a:defRPr sz="4400" b="1" i="0">
                <a:solidFill>
                  <a:srgbClr val="FFFFFF"/>
                </a:solidFill>
                <a:latin typeface="Century Gothic"/>
                <a:cs typeface="Century Gothic"/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0" name="Subtitle 2"/>
          <p:cNvSpPr>
            <a:spLocks noGrp="1"/>
          </p:cNvSpPr>
          <p:nvPr>
            <p:ph type="subTitle" idx="1"/>
          </p:nvPr>
        </p:nvSpPr>
        <p:spPr>
          <a:xfrm>
            <a:off x="330200" y="2641601"/>
            <a:ext cx="8483600" cy="1473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ClrTx/>
              <a:buFont typeface="Arial"/>
              <a:buNone/>
              <a:defRPr sz="2000">
                <a:solidFill>
                  <a:srgbClr val="FFFFFF"/>
                </a:solidFill>
                <a:latin typeface="Century Gothic"/>
                <a:cs typeface="Century Gothic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pic>
        <p:nvPicPr>
          <p:cNvPr id="22" name="Image 21" descr="Logo - SAFE - Fond blanc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87783" y="5880100"/>
            <a:ext cx="1980017" cy="876300"/>
          </a:xfrm>
          <a:prstGeom prst="rect">
            <a:avLst/>
          </a:prstGeom>
        </p:spPr>
      </p:pic>
      <p:sp>
        <p:nvSpPr>
          <p:cNvPr id="30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-37752" y="6400904"/>
            <a:ext cx="469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rgbClr val="132C4D"/>
                </a:solidFill>
                <a:latin typeface="Century Gothic"/>
                <a:cs typeface="Century Gothic"/>
              </a:defRPr>
            </a:lvl1pPr>
          </a:lstStyle>
          <a:p>
            <a:fld id="{E043011B-CF4E-1D4A-AE39-D7F0C992680B}" type="slidenum">
              <a:rPr lang="en-US" smtClean="0"/>
              <a:pPr/>
              <a:t>‹N°›</a:t>
            </a:fld>
            <a:endParaRPr lang="en-US" dirty="0"/>
          </a:p>
        </p:txBody>
      </p:sp>
      <p:sp>
        <p:nvSpPr>
          <p:cNvPr id="10" name="Rectangle 9"/>
          <p:cNvSpPr/>
          <p:nvPr userDrawn="1"/>
        </p:nvSpPr>
        <p:spPr>
          <a:xfrm>
            <a:off x="0" y="6104523"/>
            <a:ext cx="6331373" cy="21544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800" b="0" kern="0" cap="none" spc="440" dirty="0" smtClean="0">
                <a:ln w="12700">
                  <a:noFill/>
                  <a:prstDash val="solid"/>
                </a:ln>
                <a:solidFill>
                  <a:srgbClr val="E9EAF0"/>
                </a:solidFill>
                <a:effectLst/>
                <a:latin typeface="Century Gothic"/>
                <a:cs typeface="Century Gothic"/>
              </a:rPr>
              <a:t>SECURITY AND AEROSPACE ACTORS FOR THE FUTURE OF EARTH</a:t>
            </a:r>
            <a:endParaRPr lang="fr-FR" sz="800" b="0" kern="0" cap="none" spc="440" dirty="0">
              <a:ln w="12700">
                <a:noFill/>
                <a:prstDash val="solid"/>
              </a:ln>
              <a:solidFill>
                <a:srgbClr val="E9EAF0"/>
              </a:solidFill>
              <a:effectLst/>
              <a:latin typeface="Century Gothic"/>
              <a:cs typeface="Century Gothic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592327" y="48955"/>
            <a:ext cx="7500089" cy="907105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66517" y="1017974"/>
            <a:ext cx="9010967" cy="558805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0"/>
          </p:nvPr>
        </p:nvSpPr>
        <p:spPr>
          <a:xfrm>
            <a:off x="1331691" y="6639144"/>
            <a:ext cx="648062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Présentation de projet ASTech Paris Region - CONFIDENTIEL</a:t>
            </a:r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1"/>
          </p:nvPr>
        </p:nvSpPr>
        <p:spPr>
          <a:xfrm>
            <a:off x="8538563" y="6639144"/>
            <a:ext cx="538921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E6F630AD-A19C-4B13-8859-9EE37CF15AA4}" type="slidenum">
              <a:rPr lang="fr-FR" altLang="fr-FR"/>
              <a:pPr/>
              <a:t>‹N°›</a:t>
            </a:fld>
            <a:endParaRPr lang="fr-FR" altLang="fr-FR"/>
          </a:p>
        </p:txBody>
      </p:sp>
      <p:sp>
        <p:nvSpPr>
          <p:cNvPr id="6" name="Espace réservé de la date 3"/>
          <p:cNvSpPr>
            <a:spLocks noGrp="1"/>
          </p:cNvSpPr>
          <p:nvPr>
            <p:ph type="dt" sz="half" idx="12"/>
          </p:nvPr>
        </p:nvSpPr>
        <p:spPr>
          <a:xfrm>
            <a:off x="66517" y="6639144"/>
            <a:ext cx="1153860" cy="215977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884C92-24EC-4680-87DA-6CBF519447C6}" type="datetime1">
              <a:rPr lang="fr-FR"/>
              <a:pPr>
                <a:defRPr/>
              </a:pPr>
              <a:t>25/03/2020</a:t>
            </a:fld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99677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9" r:id="rId2"/>
    <p:sldLayoutId id="2147483767" r:id="rId3"/>
    <p:sldLayoutId id="2147483765" r:id="rId4"/>
    <p:sldLayoutId id="2147483757" r:id="rId5"/>
    <p:sldLayoutId id="2147483759" r:id="rId6"/>
    <p:sldLayoutId id="2147483770" r:id="rId7"/>
  </p:sldLayoutIdLst>
  <p:hf hdr="0" ftr="0" dt="0"/>
  <p:txStyles>
    <p:titleStyle>
      <a:lvl1pPr algn="r" defTabSz="914400" rtl="0" eaLnBrk="1" latinLnBrk="0" hangingPunct="1">
        <a:spcBef>
          <a:spcPct val="0"/>
        </a:spcBef>
        <a:buNone/>
        <a:defRPr sz="2400" kern="1200">
          <a:solidFill>
            <a:srgbClr val="FFFFFF"/>
          </a:solidFill>
          <a:latin typeface="Century Gothic"/>
          <a:ea typeface="+mj-ea"/>
          <a:cs typeface="Century Gothic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400" kern="1200">
          <a:solidFill>
            <a:srgbClr val="132C4D"/>
          </a:solidFill>
          <a:latin typeface="Century Gothic"/>
          <a:ea typeface="+mn-ea"/>
          <a:cs typeface="Century Gothic"/>
        </a:defRPr>
      </a:lvl1pPr>
      <a:lvl2pPr marL="30194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200" kern="1200">
          <a:solidFill>
            <a:srgbClr val="132C4D"/>
          </a:solidFill>
          <a:latin typeface="Century Gothic"/>
          <a:ea typeface="+mn-ea"/>
          <a:cs typeface="Century Gothic"/>
        </a:defRPr>
      </a:lvl2pPr>
      <a:lvl3pPr marL="627063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2000" kern="1200">
          <a:solidFill>
            <a:srgbClr val="132C4D"/>
          </a:solidFill>
          <a:latin typeface="Century Gothic"/>
          <a:ea typeface="+mn-ea"/>
          <a:cs typeface="Century Gothic"/>
        </a:defRPr>
      </a:lvl3pPr>
      <a:lvl4pPr marL="91440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800" kern="1200">
          <a:solidFill>
            <a:srgbClr val="132C4D"/>
          </a:solidFill>
          <a:latin typeface="Century Gothic"/>
          <a:ea typeface="+mn-ea"/>
          <a:cs typeface="Century Gothic"/>
        </a:defRPr>
      </a:lvl4pPr>
      <a:lvl5pPr marL="1234440" indent="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None/>
        <a:defRPr sz="1600" kern="1200">
          <a:solidFill>
            <a:srgbClr val="132C4D"/>
          </a:solidFill>
          <a:latin typeface="Century Gothic"/>
          <a:ea typeface="+mn-ea"/>
          <a:cs typeface="Century Gothic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99592" y="3140968"/>
            <a:ext cx="7772400" cy="1780108"/>
          </a:xfrm>
        </p:spPr>
        <p:txBody>
          <a:bodyPr/>
          <a:lstStyle/>
          <a:p>
            <a:r>
              <a:rPr lang="fr-FR" dirty="0" smtClean="0"/>
              <a:t>Fiche Projet – EDIDP</a:t>
            </a:r>
            <a:br>
              <a:rPr lang="fr-FR" dirty="0" smtClean="0"/>
            </a:br>
            <a:r>
              <a:rPr lang="fr-FR" dirty="0" smtClean="0"/>
              <a:t>Call visé:  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12287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Contexte </a:t>
            </a:r>
            <a:r>
              <a:rPr lang="fr-FR" dirty="0"/>
              <a:t>et Objectifs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-37752" y="6503456"/>
            <a:ext cx="469552" cy="365125"/>
          </a:xfrm>
        </p:spPr>
        <p:txBody>
          <a:bodyPr/>
          <a:lstStyle/>
          <a:p>
            <a:fld id="{E043011B-CF4E-1D4A-AE39-D7F0C992680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Rectangle à coins arrondis 4"/>
          <p:cNvSpPr/>
          <p:nvPr/>
        </p:nvSpPr>
        <p:spPr>
          <a:xfrm>
            <a:off x="2110362" y="881928"/>
            <a:ext cx="6840000" cy="2700000"/>
          </a:xfrm>
          <a:prstGeom prst="roundRect">
            <a:avLst>
              <a:gd name="adj" fmla="val 4662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Problématique</a:t>
            </a:r>
            <a:endParaRPr lang="fr-FR" sz="20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Répondez </a:t>
            </a:r>
            <a:r>
              <a:rPr lang="fr-FR" sz="1200" b="1" dirty="0">
                <a:solidFill>
                  <a:schemeClr val="tx1"/>
                </a:solidFill>
              </a:rPr>
              <a:t>à la question ‘pour quoi faire </a:t>
            </a:r>
            <a:r>
              <a:rPr lang="fr-FR" sz="1200" b="1" dirty="0" smtClean="0">
                <a:solidFill>
                  <a:schemeClr val="tx1"/>
                </a:solidFill>
              </a:rPr>
              <a:t>?’, en </a:t>
            </a:r>
            <a:r>
              <a:rPr lang="fr-FR" sz="1200" b="1" dirty="0">
                <a:solidFill>
                  <a:schemeClr val="tx1"/>
                </a:solidFill>
              </a:rPr>
              <a:t>expliquant synthétiquement (en 3 lignes) </a:t>
            </a:r>
            <a:r>
              <a:rPr lang="fr-FR" sz="1200" b="1" dirty="0" smtClean="0">
                <a:solidFill>
                  <a:schemeClr val="tx1"/>
                </a:solidFill>
              </a:rPr>
              <a:t>la problématique </a:t>
            </a:r>
            <a:r>
              <a:rPr lang="fr-FR" sz="1200" b="1" dirty="0">
                <a:solidFill>
                  <a:schemeClr val="tx1"/>
                </a:solidFill>
              </a:rPr>
              <a:t>à laquelle doit répondre le projet</a:t>
            </a:r>
            <a:r>
              <a:rPr lang="fr-FR" sz="1200" b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Décrire l’application militaire envisagée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6" name="Rectangle à coins arrondis 5"/>
          <p:cNvSpPr/>
          <p:nvPr/>
        </p:nvSpPr>
        <p:spPr>
          <a:xfrm>
            <a:off x="512168" y="3940375"/>
            <a:ext cx="8032576" cy="2700000"/>
          </a:xfrm>
          <a:prstGeom prst="roundRect">
            <a:avLst>
              <a:gd name="adj" fmla="val 4662"/>
            </a:avLst>
          </a:prstGeom>
          <a:solidFill>
            <a:schemeClr val="bg1"/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Réponse</a:t>
            </a: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Décrivez </a:t>
            </a:r>
            <a:r>
              <a:rPr lang="fr-FR" sz="1200" b="1" dirty="0">
                <a:solidFill>
                  <a:schemeClr val="tx1"/>
                </a:solidFill>
              </a:rPr>
              <a:t>de manière claire et synthétique, les grandes lignes de la solution </a:t>
            </a:r>
            <a:r>
              <a:rPr lang="fr-FR" sz="1200" b="1" dirty="0" smtClean="0">
                <a:solidFill>
                  <a:schemeClr val="tx1"/>
                </a:solidFill>
              </a:rPr>
              <a:t>envisagée: technologies</a:t>
            </a:r>
            <a:r>
              <a:rPr lang="fr-FR" sz="1200" b="1" dirty="0">
                <a:solidFill>
                  <a:schemeClr val="tx1"/>
                </a:solidFill>
              </a:rPr>
              <a:t>, produits, services, </a:t>
            </a:r>
            <a:r>
              <a:rPr lang="fr-FR" sz="1200" b="1" dirty="0" smtClean="0">
                <a:solidFill>
                  <a:schemeClr val="tx1"/>
                </a:solidFill>
              </a:rPr>
              <a:t>…</a:t>
            </a:r>
          </a:p>
          <a:p>
            <a:pPr algn="ctr"/>
            <a:endParaRPr lang="fr-FR" sz="1200" b="1" dirty="0">
              <a:solidFill>
                <a:schemeClr val="tx1"/>
              </a:solidFill>
            </a:endParaRPr>
          </a:p>
          <a:p>
            <a:pPr algn="ctr"/>
            <a:r>
              <a:rPr lang="fr-FR" sz="1200" b="1" dirty="0" smtClean="0">
                <a:solidFill>
                  <a:schemeClr val="tx1"/>
                </a:solidFill>
              </a:rPr>
              <a:t>Décrivez à quel niveau de maturité votre projet correspond :</a:t>
            </a:r>
          </a:p>
          <a:p>
            <a:pPr algn="ctr"/>
            <a:endParaRPr lang="fr-FR" sz="1200" b="1" dirty="0" smtClean="0">
              <a:solidFill>
                <a:schemeClr val="tx1"/>
              </a:solidFill>
            </a:endParaRP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☐Etude de faisabilité        ☐Conception        ☐Prototype  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☐ Essais, qualification, certification  ☐ R&amp;T  (N/A pour EDIDP 2020)</a:t>
            </a:r>
          </a:p>
          <a:p>
            <a:pPr algn="ctr"/>
            <a:endParaRPr lang="fr-FR" sz="1200" b="1" dirty="0" smtClean="0">
              <a:solidFill>
                <a:schemeClr val="tx1"/>
              </a:solidFill>
            </a:endParaRPr>
          </a:p>
          <a:p>
            <a:pPr algn="ctr"/>
            <a:endParaRPr lang="fr-FR" sz="1200" b="1" dirty="0">
              <a:solidFill>
                <a:schemeClr val="tx1"/>
              </a:solidFill>
            </a:endParaRPr>
          </a:p>
          <a:p>
            <a:endParaRPr lang="fr-FR" sz="1200" dirty="0">
              <a:solidFill>
                <a:schemeClr val="tx1"/>
              </a:solidFill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467544" y="1511928"/>
            <a:ext cx="1440000" cy="1440000"/>
          </a:xfrm>
          <a:prstGeom prst="roundRect">
            <a:avLst>
              <a:gd name="adj" fmla="val 4662"/>
            </a:avLst>
          </a:prstGeom>
          <a:solidFill>
            <a:schemeClr val="bg2">
              <a:lumMod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400" b="1" cap="small" dirty="0" smtClean="0">
                <a:solidFill>
                  <a:schemeClr val="tx1"/>
                </a:solidFill>
              </a:rPr>
              <a:t>IMAGE</a:t>
            </a:r>
          </a:p>
        </p:txBody>
      </p:sp>
    </p:spTree>
    <p:extLst>
      <p:ext uri="{BB962C8B-B14F-4D97-AF65-F5344CB8AC3E}">
        <p14:creationId xmlns:p14="http://schemas.microsoft.com/office/powerpoint/2010/main" val="34236911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dirty="0" err="1" smtClean="0"/>
              <a:t>Positionnement</a:t>
            </a:r>
            <a:r>
              <a:rPr dirty="0" smtClean="0"/>
              <a:t> </a:t>
            </a:r>
            <a:r>
              <a:rPr dirty="0" err="1" smtClean="0"/>
              <a:t>Concurrentiel</a:t>
            </a:r>
            <a:endParaRPr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pPr algn="ctr">
              <a:defRPr/>
            </a:pPr>
            <a:r>
              <a:rPr lang="fr-FR" sz="1026" i="1" dirty="0">
                <a:solidFill>
                  <a:schemeClr val="tx2">
                    <a:lumMod val="75000"/>
                  </a:schemeClr>
                </a:solidFill>
              </a:rPr>
              <a:t>Décrivez comment votre projet se positionne par rapport aux projets qui ont déjà été réalisé ou sont en cours de réalisation sur le </a:t>
            </a:r>
            <a:r>
              <a:rPr lang="fr-FR" sz="1026" i="1" dirty="0" smtClean="0">
                <a:solidFill>
                  <a:schemeClr val="tx2">
                    <a:lumMod val="75000"/>
                  </a:schemeClr>
                </a:solidFill>
              </a:rPr>
              <a:t>sujet</a:t>
            </a:r>
          </a:p>
          <a:p>
            <a:pPr algn="ctr">
              <a:defRPr/>
            </a:pPr>
            <a:endParaRPr lang="fr-FR" sz="1026" i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endParaRPr lang="fr-FR" dirty="0"/>
          </a:p>
        </p:txBody>
      </p:sp>
      <p:sp>
        <p:nvSpPr>
          <p:cNvPr id="7173" name="Espace réservé du numéro de diapositive 4"/>
          <p:cNvSpPr>
            <a:spLocks noGrp="1"/>
          </p:cNvSpPr>
          <p:nvPr>
            <p:ph type="sldNum" sz="quarter" idx="4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C1C96D77-F091-4778-81E7-59393D798BEB}" type="slidenum">
              <a:rPr lang="fr-FR" altLang="fr-FR"/>
              <a:pPr/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266874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Innovations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166362" y="3959352"/>
            <a:ext cx="8784000" cy="2441552"/>
          </a:xfrm>
          <a:prstGeom prst="roundRect">
            <a:avLst>
              <a:gd name="adj" fmla="val 2078"/>
            </a:avLst>
          </a:prstGeom>
          <a:solidFill>
            <a:schemeClr val="bg1"/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Solutions détaillées</a:t>
            </a:r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b="1" dirty="0">
                <a:solidFill>
                  <a:schemeClr val="tx1"/>
                </a:solidFill>
              </a:rPr>
              <a:t>Si nécessaire, précisez tout élément technique qui serait susceptible d’améliorer la compréhension de la solution envisagée ; Utilisez de préférence des schémas </a:t>
            </a:r>
          </a:p>
          <a:p>
            <a:endParaRPr lang="fr-FR" sz="1200" b="1" dirty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66362" y="969051"/>
            <a:ext cx="8784000" cy="2798277"/>
          </a:xfrm>
          <a:prstGeom prst="roundRect">
            <a:avLst>
              <a:gd name="adj" fmla="val 2078"/>
            </a:avLst>
          </a:prstGeom>
          <a:solidFill>
            <a:schemeClr val="bg1"/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Volet technique</a:t>
            </a:r>
            <a:endParaRPr lang="fr-FR" sz="2000" b="1" dirty="0" smtClean="0">
              <a:solidFill>
                <a:schemeClr val="tx1"/>
              </a:solidFill>
            </a:endParaRPr>
          </a:p>
          <a:p>
            <a:r>
              <a:rPr lang="fr-FR" sz="1200" b="1" dirty="0">
                <a:solidFill>
                  <a:schemeClr val="tx1"/>
                </a:solidFill>
              </a:rPr>
              <a:t>Contexte/ état de l’art et problématique</a:t>
            </a:r>
          </a:p>
          <a:p>
            <a:r>
              <a:rPr lang="fr-FR" sz="1200" b="1" dirty="0">
                <a:solidFill>
                  <a:schemeClr val="tx1"/>
                </a:solidFill>
              </a:rPr>
              <a:t>Objectif global du projet et principaux objectifs techniques/enjeux/verrous</a:t>
            </a:r>
          </a:p>
          <a:p>
            <a:r>
              <a:rPr lang="fr-FR" sz="1200" b="1" dirty="0">
                <a:solidFill>
                  <a:schemeClr val="tx1"/>
                </a:solidFill>
              </a:rPr>
              <a:t>Progrès/innovation engendré(e)(s) par le projet </a:t>
            </a:r>
          </a:p>
          <a:p>
            <a:r>
              <a:rPr lang="fr-FR" sz="1200" b="1" dirty="0">
                <a:solidFill>
                  <a:schemeClr val="tx1"/>
                </a:solidFill>
              </a:rPr>
              <a:t>Respect de la réglementation et performances à </a:t>
            </a:r>
            <a:r>
              <a:rPr lang="fr-FR" sz="1200" b="1" dirty="0" smtClean="0">
                <a:solidFill>
                  <a:schemeClr val="tx1"/>
                </a:solidFill>
              </a:rPr>
              <a:t>atteindre</a:t>
            </a:r>
          </a:p>
          <a:p>
            <a:endParaRPr lang="fr-FR" sz="1200" b="1" dirty="0">
              <a:solidFill>
                <a:schemeClr val="tx1"/>
              </a:solidFill>
            </a:endParaRPr>
          </a:p>
          <a:p>
            <a:endParaRPr lang="fr-FR" sz="1200" b="1" dirty="0">
              <a:solidFill>
                <a:schemeClr val="tx1"/>
              </a:solidFill>
            </a:endParaRPr>
          </a:p>
          <a:p>
            <a:endParaRPr lang="fr-FR" sz="1200" b="1" dirty="0">
              <a:solidFill>
                <a:schemeClr val="tx1"/>
              </a:solidFill>
            </a:endParaRP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0666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Marchés visés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Rectangle à coins arrondis 6"/>
          <p:cNvSpPr/>
          <p:nvPr/>
        </p:nvSpPr>
        <p:spPr>
          <a:xfrm>
            <a:off x="141107" y="3840584"/>
            <a:ext cx="8784000" cy="2560320"/>
          </a:xfrm>
          <a:prstGeom prst="roundRect">
            <a:avLst>
              <a:gd name="adj" fmla="val 2078"/>
            </a:avLst>
          </a:prstGeom>
          <a:solidFill>
            <a:schemeClr val="bg1"/>
          </a:solidFill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>
                <a:solidFill>
                  <a:schemeClr val="bg2">
                    <a:lumMod val="50000"/>
                  </a:schemeClr>
                </a:solidFill>
              </a:rPr>
              <a:t>Stratégie d’industrialisation et de commercialisation</a:t>
            </a: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Quelles sont les étapes </a:t>
            </a:r>
            <a:r>
              <a:rPr lang="fr-FR" sz="1200" b="1" dirty="0" smtClean="0">
                <a:solidFill>
                  <a:schemeClr val="tx1"/>
                </a:solidFill>
              </a:rPr>
              <a:t>et/ou verrous à </a:t>
            </a:r>
            <a:r>
              <a:rPr lang="fr-FR" sz="1200" b="1" dirty="0">
                <a:solidFill>
                  <a:schemeClr val="tx1"/>
                </a:solidFill>
              </a:rPr>
              <a:t>franchir à l’issue du projet pour effectivement rentrer sur le marché </a:t>
            </a:r>
            <a:r>
              <a:rPr lang="fr-FR" sz="1200" b="1" dirty="0" smtClean="0">
                <a:solidFill>
                  <a:schemeClr val="tx1"/>
                </a:solidFill>
              </a:rPr>
              <a:t>?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141107" y="970332"/>
            <a:ext cx="8784000" cy="2560320"/>
          </a:xfrm>
          <a:prstGeom prst="roundRect">
            <a:avLst>
              <a:gd name="adj" fmla="val 2078"/>
            </a:avLst>
          </a:prstGeom>
          <a:noFill/>
          <a:ln w="12700"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sz="2000" b="1" cap="small" dirty="0" smtClean="0">
                <a:solidFill>
                  <a:schemeClr val="bg2">
                    <a:lumMod val="50000"/>
                  </a:schemeClr>
                </a:solidFill>
              </a:rPr>
              <a:t>Enjeux industriels, positionnement marché</a:t>
            </a:r>
            <a:endParaRPr lang="fr-FR" sz="2000" b="1" cap="small" dirty="0">
              <a:solidFill>
                <a:schemeClr val="bg2">
                  <a:lumMod val="50000"/>
                </a:schemeClr>
              </a:solidFill>
            </a:endParaRPr>
          </a:p>
          <a:p>
            <a:pPr algn="ctr"/>
            <a:r>
              <a:rPr lang="fr-FR" sz="1200" b="1" dirty="0">
                <a:solidFill>
                  <a:schemeClr val="tx1"/>
                </a:solidFill>
              </a:rPr>
              <a:t>Taille et croissance du marché visé (à quelle échéance), Entreprises concernées (initialement et à terme : nombre, taille, chiffre d’affaires) ; Impact sur l’emploi (création ou maintien).</a:t>
            </a:r>
          </a:p>
          <a:p>
            <a:endParaRPr lang="fr-FR" sz="1200" dirty="0" smtClean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436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Partenariat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0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sz="1026" i="1" dirty="0">
                <a:solidFill>
                  <a:schemeClr val="tx2">
                    <a:lumMod val="75000"/>
                  </a:schemeClr>
                </a:solidFill>
              </a:rPr>
              <a:t>Aspect montage du Consortium, Normalisation et Propriété Intellectuelle et Industrielle</a:t>
            </a:r>
          </a:p>
          <a:p>
            <a:pPr>
              <a:defRPr/>
            </a:pPr>
            <a:r>
              <a:rPr lang="fr-FR" sz="1026" i="1" dirty="0">
                <a:solidFill>
                  <a:schemeClr val="tx2">
                    <a:lumMod val="75000"/>
                  </a:schemeClr>
                </a:solidFill>
              </a:rPr>
              <a:t>Partenaires : description/  rôle dans le projet / financement (montant et fond propre)</a:t>
            </a:r>
          </a:p>
          <a:p>
            <a:pPr>
              <a:defRPr/>
            </a:pPr>
            <a:r>
              <a:rPr lang="fr-FR" sz="1026" i="1" dirty="0">
                <a:solidFill>
                  <a:schemeClr val="tx2">
                    <a:lumMod val="75000"/>
                  </a:schemeClr>
                </a:solidFill>
              </a:rPr>
              <a:t>Accord de partenariat : décrire les base de l’accord de consortium et du modèle d’affaire envisagé. Gestion de la propriété intellectuelle (brevets et droits d’auteurs existants, clauses de PI </a:t>
            </a:r>
            <a:r>
              <a:rPr lang="fr-FR" sz="1026" i="1" dirty="0" err="1" smtClean="0">
                <a:solidFill>
                  <a:schemeClr val="tx2">
                    <a:lumMod val="75000"/>
                  </a:schemeClr>
                </a:solidFill>
              </a:rPr>
              <a:t>envisa</a:t>
            </a:r>
            <a:endParaRPr lang="fr-FR" sz="1026" i="1" dirty="0" smtClean="0">
              <a:solidFill>
                <a:schemeClr val="tx2">
                  <a:lumMod val="75000"/>
                </a:schemeClr>
              </a:solidFill>
            </a:endParaRPr>
          </a:p>
          <a:p>
            <a:pPr>
              <a:defRPr/>
            </a:pPr>
            <a:r>
              <a:rPr lang="fr-FR" sz="1026" i="1" dirty="0" err="1" smtClean="0">
                <a:solidFill>
                  <a:schemeClr val="tx2">
                    <a:lumMod val="75000"/>
                  </a:schemeClr>
                </a:solidFill>
              </a:rPr>
              <a:t>gées</a:t>
            </a:r>
            <a:r>
              <a:rPr lang="fr-FR" sz="1026" i="1" dirty="0">
                <a:solidFill>
                  <a:schemeClr val="tx2">
                    <a:lumMod val="75000"/>
                  </a:schemeClr>
                </a:solidFill>
              </a:rPr>
              <a:t>).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E043011B-CF4E-1D4A-AE39-D7F0C992680B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9329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Acronyme </a:t>
            </a:r>
            <a:r>
              <a:rPr lang="fr-FR" dirty="0" smtClean="0"/>
              <a:t>– Résumé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4"/>
          </p:nvPr>
        </p:nvSpPr>
        <p:spPr>
          <a:xfrm>
            <a:off x="-37752" y="6228381"/>
            <a:ext cx="469552" cy="365125"/>
          </a:xfrm>
        </p:spPr>
        <p:txBody>
          <a:bodyPr/>
          <a:lstStyle/>
          <a:p>
            <a:fld id="{E043011B-CF4E-1D4A-AE39-D7F0C992680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8" name="Espace réservé du pied de page 3"/>
          <p:cNvSpPr txBox="1">
            <a:spLocks/>
          </p:cNvSpPr>
          <p:nvPr/>
        </p:nvSpPr>
        <p:spPr>
          <a:xfrm>
            <a:off x="1557338" y="7319963"/>
            <a:ext cx="7578725" cy="238125"/>
          </a:xfrm>
          <a:prstGeom prst="rect">
            <a:avLst/>
          </a:prstGeom>
        </p:spPr>
        <p:txBody>
          <a:bodyPr vert="horz">
            <a:normAutofit fontScale="25000" lnSpcReduction="20000"/>
          </a:bodyPr>
          <a:lstStyle>
            <a:lvl1pPr marL="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400" kern="1200">
                <a:solidFill>
                  <a:srgbClr val="132C4D"/>
                </a:solidFill>
                <a:latin typeface="Century Gothic"/>
                <a:ea typeface="+mn-ea"/>
                <a:cs typeface="Century Gothic"/>
              </a:defRPr>
            </a:lvl1pPr>
            <a:lvl2pPr marL="301943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200" kern="1200">
                <a:solidFill>
                  <a:srgbClr val="132C4D"/>
                </a:solidFill>
                <a:latin typeface="Century Gothic"/>
                <a:ea typeface="+mn-ea"/>
                <a:cs typeface="Century Gothic"/>
              </a:defRPr>
            </a:lvl2pPr>
            <a:lvl3pPr marL="627063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2000" kern="1200">
                <a:solidFill>
                  <a:srgbClr val="132C4D"/>
                </a:solidFill>
                <a:latin typeface="Century Gothic"/>
                <a:ea typeface="+mn-ea"/>
                <a:cs typeface="Century Gothic"/>
              </a:defRPr>
            </a:lvl3pPr>
            <a:lvl4pPr marL="91440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chemeClr val="accent1"/>
              </a:buClr>
              <a:buSzPct val="100000"/>
              <a:buFont typeface="Symbol" pitchFamily="18" charset="2"/>
              <a:buNone/>
              <a:defRPr sz="1800" kern="1200">
                <a:solidFill>
                  <a:srgbClr val="132C4D"/>
                </a:solidFill>
                <a:latin typeface="Century Gothic"/>
                <a:ea typeface="+mn-ea"/>
                <a:cs typeface="Century Gothic"/>
              </a:defRPr>
            </a:lvl4pPr>
            <a:lvl5pPr marL="1234440" indent="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Clr>
                <a:srgbClr val="132C4D"/>
              </a:buClr>
              <a:buSzPct val="100000"/>
              <a:buFont typeface="Arial"/>
              <a:buNone/>
              <a:defRPr sz="1600" kern="1200">
                <a:solidFill>
                  <a:srgbClr val="132C4D"/>
                </a:solidFill>
                <a:latin typeface="Century Gothic"/>
                <a:ea typeface="+mn-ea"/>
                <a:cs typeface="Century Gothic"/>
              </a:defRPr>
            </a:lvl5pPr>
            <a:lvl6pPr marL="178308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6pPr>
            <a:lvl7pPr marL="210312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7pPr>
            <a:lvl8pPr marL="242316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8pPr>
            <a:lvl9pPr marL="2743200" indent="-228600" algn="l" defTabSz="914400" rtl="0" eaLnBrk="1" latinLnBrk="0" hangingPunct="1">
              <a:spcBef>
                <a:spcPts val="384"/>
              </a:spcBef>
              <a:buClr>
                <a:schemeClr val="accent1"/>
              </a:buClr>
              <a:buFont typeface="Symbol" pitchFamily="18" charset="2"/>
              <a:buChar char="*"/>
              <a:defRPr sz="1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fr-FR" smtClean="0"/>
              <a:t>Présentation de projet ASTech Paris Region - CONFIDENTIEL</a:t>
            </a:r>
            <a:endParaRPr lang="fr-FR"/>
          </a:p>
        </p:txBody>
      </p:sp>
      <p:sp>
        <p:nvSpPr>
          <p:cNvPr id="9" name="Espace réservé du numéro de diapositive 4"/>
          <p:cNvSpPr txBox="1">
            <a:spLocks/>
          </p:cNvSpPr>
          <p:nvPr/>
        </p:nvSpPr>
        <p:spPr>
          <a:xfrm>
            <a:off x="9985375" y="7319963"/>
            <a:ext cx="630238" cy="238125"/>
          </a:xfrm>
          <a:prstGeom prst="rect">
            <a:avLst/>
          </a:prstGeom>
        </p:spPr>
        <p:txBody>
          <a:bodyPr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16E2354C-FAA8-46DD-818D-AB037D668958}" type="slidenum">
              <a:rPr lang="fr-FR" altLang="fr-FR" smtClean="0"/>
              <a:pPr/>
              <a:t>7</a:t>
            </a:fld>
            <a:endParaRPr lang="fr-FR" altLang="fr-FR"/>
          </a:p>
        </p:txBody>
      </p:sp>
      <p:sp>
        <p:nvSpPr>
          <p:cNvPr id="10" name="Rectangle à coins arrondis 9"/>
          <p:cNvSpPr/>
          <p:nvPr/>
        </p:nvSpPr>
        <p:spPr>
          <a:xfrm>
            <a:off x="6247606" y="999054"/>
            <a:ext cx="2818756" cy="4806524"/>
          </a:xfrm>
          <a:prstGeom prst="roundRect">
            <a:avLst>
              <a:gd name="adj" fmla="val 6224"/>
            </a:avLst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600" b="1" u="sng" dirty="0" smtClean="0"/>
              <a:t>Appels sélectionnés :</a:t>
            </a:r>
          </a:p>
          <a:p>
            <a:pPr marL="285750" lvl="1" indent="-285750">
              <a:buFont typeface="Arial" panose="020B0604020202020204" pitchFamily="34" charset="0"/>
              <a:buChar char="•"/>
              <a:defRPr/>
            </a:pPr>
            <a:r>
              <a:rPr lang="fr-FR" sz="1400" i="1" dirty="0"/>
              <a:t>[Liste des </a:t>
            </a:r>
            <a:r>
              <a:rPr lang="fr-FR" sz="1400" i="1" dirty="0" smtClean="0"/>
              <a:t>appels]</a:t>
            </a:r>
            <a:endParaRPr lang="fr-FR" sz="1400" dirty="0"/>
          </a:p>
          <a:p>
            <a:pPr>
              <a:defRPr/>
            </a:pPr>
            <a:endParaRPr lang="fr-FR" sz="1600" b="1" u="sng" dirty="0"/>
          </a:p>
          <a:p>
            <a:pPr>
              <a:defRPr/>
            </a:pPr>
            <a:r>
              <a:rPr lang="fr-FR" sz="1600" b="1" u="sng" dirty="0" smtClean="0"/>
              <a:t>Budget R&amp;D du projet : </a:t>
            </a:r>
            <a:r>
              <a:rPr lang="fr-FR" sz="1600" dirty="0" smtClean="0"/>
              <a:t>	k€</a:t>
            </a:r>
          </a:p>
          <a:p>
            <a:pPr>
              <a:defRPr/>
            </a:pPr>
            <a:r>
              <a:rPr lang="fr-FR" sz="1600" b="1" u="sng" dirty="0" smtClean="0"/>
              <a:t>Aide demandée :  </a:t>
            </a:r>
            <a:r>
              <a:rPr lang="fr-FR" sz="1600" dirty="0" smtClean="0"/>
              <a:t>		k€</a:t>
            </a:r>
          </a:p>
          <a:p>
            <a:pPr>
              <a:defRPr/>
            </a:pPr>
            <a:r>
              <a:rPr lang="fr-FR" sz="1600" b="1" u="sng" dirty="0" smtClean="0"/>
              <a:t>Durée du projet : </a:t>
            </a:r>
            <a:r>
              <a:rPr lang="fr-FR" sz="1600" dirty="0" smtClean="0"/>
              <a:t>		mois</a:t>
            </a:r>
            <a:endParaRPr lang="fr-FR" sz="1600" b="1" u="sng" dirty="0" smtClean="0"/>
          </a:p>
          <a:p>
            <a:pPr>
              <a:defRPr/>
            </a:pPr>
            <a:r>
              <a:rPr lang="fr-FR" sz="1600" b="1" u="sng" dirty="0" smtClean="0"/>
              <a:t>Partenaires : </a:t>
            </a:r>
            <a:endParaRPr lang="fr-FR" sz="1600" dirty="0" smtClean="0"/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400" i="1" dirty="0" smtClean="0"/>
              <a:t>[Liste des partenaires]</a:t>
            </a:r>
            <a:endParaRPr lang="fr-FR" sz="1400" dirty="0" smtClean="0"/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endParaRPr lang="fr-FR" sz="1400" i="1" dirty="0" smtClean="0"/>
          </a:p>
        </p:txBody>
      </p:sp>
      <p:sp>
        <p:nvSpPr>
          <p:cNvPr id="11" name="Rectangle à coins arrondis 10"/>
          <p:cNvSpPr/>
          <p:nvPr/>
        </p:nvSpPr>
        <p:spPr>
          <a:xfrm>
            <a:off x="115888" y="999053"/>
            <a:ext cx="5913976" cy="1748910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Enjeux stratégiques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115889" y="4803635"/>
            <a:ext cx="5913975" cy="1789871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Retombées économique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115888" y="2882131"/>
            <a:ext cx="5913976" cy="1764227"/>
          </a:xfrm>
          <a:prstGeom prst="round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defRPr/>
            </a:pPr>
            <a:r>
              <a:rPr lang="fr-FR" sz="1800" b="1" u="sng" dirty="0">
                <a:solidFill>
                  <a:schemeClr val="accent1"/>
                </a:solidFill>
              </a:rPr>
              <a:t>Objectifs techniques / Verrous technologiques : </a:t>
            </a:r>
          </a:p>
          <a:p>
            <a:pPr marL="782638" lvl="1" indent="-285750">
              <a:buFont typeface="Arial" panose="020B0604020202020204" pitchFamily="34" charset="0"/>
              <a:buChar char="•"/>
              <a:defRPr/>
            </a:pPr>
            <a:r>
              <a:rPr lang="fr-FR" sz="1800" i="1" dirty="0"/>
              <a:t>[synthèse]</a:t>
            </a:r>
            <a:r>
              <a:rPr lang="fr-FR" sz="1800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7341377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̀me ppt - SAFE - 1">
  <a:themeElements>
    <a:clrScheme name="Aube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scilloscope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Thème ppt - SAFE - 1</Template>
  <TotalTime>281</TotalTime>
  <Words>360</Words>
  <Application>Microsoft Office PowerPoint</Application>
  <PresentationFormat>Affichage à l'écran (4:3)</PresentationFormat>
  <Paragraphs>59</Paragraphs>
  <Slides>7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12" baseType="lpstr">
      <vt:lpstr>Arial</vt:lpstr>
      <vt:lpstr>Calibri</vt:lpstr>
      <vt:lpstr>Century Gothic</vt:lpstr>
      <vt:lpstr>Symbol</vt:lpstr>
      <vt:lpstr>Thème ppt - SAFE - 1</vt:lpstr>
      <vt:lpstr>Fiche Projet – EDIDP Call visé:  </vt:lpstr>
      <vt:lpstr>Contexte et Objectifs</vt:lpstr>
      <vt:lpstr>Positionnement Concurrentiel</vt:lpstr>
      <vt:lpstr>Innovations</vt:lpstr>
      <vt:lpstr>Marchés visés</vt:lpstr>
      <vt:lpstr>Partenariat</vt:lpstr>
      <vt:lpstr>Acronyme – Résumé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Anna PHILIPPE;Paul-Arnaud VITRY</dc:creator>
  <cp:lastModifiedBy>Laura CAREL</cp:lastModifiedBy>
  <cp:revision>21</cp:revision>
  <dcterms:created xsi:type="dcterms:W3CDTF">2016-01-05T10:38:07Z</dcterms:created>
  <dcterms:modified xsi:type="dcterms:W3CDTF">2020-03-25T17:06:38Z</dcterms:modified>
</cp:coreProperties>
</file>