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58" r:id="rId3"/>
    <p:sldId id="259" r:id="rId4"/>
    <p:sldId id="271" r:id="rId5"/>
    <p:sldId id="261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3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Subvention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1,80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8481338383838384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  <c:pt idx="4">
                  <c:v>540</c:v>
                </c:pt>
                <c:pt idx="5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1B-4FE4-9A60-01ACB256B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9769090909090905"/>
          <c:y val="0.12424"/>
          <c:w val="0.3286368686868687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996821095851338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3A-4B3C-86F7-AC48CF9F73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Budget PACA</a:t>
            </a:r>
            <a:endParaRPr lang="en-US" sz="1200" b="1" i="0" u="none" strike="noStrike" kern="1200" cap="small" baseline="0" dirty="0" smtClean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u="none" strike="noStrike" kern="1200" cap="small" baseline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4,19 M€</a:t>
            </a:r>
            <a:endParaRPr lang="en-US" sz="1200" b="1" i="0" u="none" strike="noStrike" kern="1200" cap="small" baseline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1544197878077329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Feuil1!$A$2:$A$7</c:f>
              <c:strCache>
                <c:ptCount val="6"/>
                <c:pt idx="0">
                  <c:v>AAA, PME</c:v>
                </c:pt>
                <c:pt idx="1">
                  <c:v>BBB, LABO</c:v>
                </c:pt>
                <c:pt idx="2">
                  <c:v>CCC, PME</c:v>
                </c:pt>
                <c:pt idx="3">
                  <c:v>DDD, CTI</c:v>
                </c:pt>
                <c:pt idx="4">
                  <c:v>EEE, PME</c:v>
                </c:pt>
                <c:pt idx="5">
                  <c:v>FFF, ETI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1600</c:v>
                </c:pt>
                <c:pt idx="1">
                  <c:v>330</c:v>
                </c:pt>
                <c:pt idx="2">
                  <c:v>440</c:v>
                </c:pt>
                <c:pt idx="3">
                  <c:v>300</c:v>
                </c:pt>
                <c:pt idx="4">
                  <c:v>1200</c:v>
                </c:pt>
                <c:pt idx="5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90-460A-933E-7E9BC2495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Typologie</a:t>
            </a:r>
          </a:p>
          <a:p>
            <a:pPr algn="ctr" rtl="0">
              <a:defRPr lang="en-US" sz="1200" b="1" i="0" u="none" strike="noStrike" kern="1200" cap="small" baseline="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pPr>
            <a:r>
              <a:rPr lang="fr-FR" sz="1200" b="1" i="0" u="none" strike="noStrike" kern="1200" cap="small" baseline="0" noProof="0" dirty="0" smtClean="0">
                <a:solidFill>
                  <a:srgbClr val="990000"/>
                </a:solidFill>
                <a:latin typeface="+mn-lt"/>
                <a:ea typeface="+mn-ea"/>
                <a:cs typeface="+mn-cs"/>
              </a:rPr>
              <a:t>partenaires</a:t>
            </a:r>
            <a:endParaRPr lang="fr-FR" sz="1200" b="1" i="0" u="none" strike="noStrike" kern="1200" cap="small" baseline="0" noProof="0" dirty="0">
              <a:solidFill>
                <a:srgbClr val="990000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5394548611111112"/>
          <c:y val="4.29747474747474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Feuil1!$A$2:$A$5</c:f>
              <c:strCache>
                <c:ptCount val="4"/>
                <c:pt idx="0">
                  <c:v>PME</c:v>
                </c:pt>
                <c:pt idx="1">
                  <c:v>ETI</c:v>
                </c:pt>
                <c:pt idx="2">
                  <c:v>GG</c:v>
                </c:pt>
                <c:pt idx="3">
                  <c:v>LABO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715</c:v>
                </c:pt>
                <c:pt idx="1">
                  <c:v>132</c:v>
                </c:pt>
                <c:pt idx="2">
                  <c:v>198</c:v>
                </c:pt>
                <c:pt idx="3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BE-42A7-9B3B-ABA380D16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824652777777771"/>
          <c:y val="0.11782575757575758"/>
          <c:w val="0.21959646464646465"/>
          <c:h val="0.76328888888888891"/>
        </c:manualLayout>
      </c:layout>
      <c:overlay val="0"/>
      <c:txPr>
        <a:bodyPr/>
        <a:lstStyle/>
        <a:p>
          <a:pPr>
            <a:defRPr sz="105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619" y="628938"/>
            <a:ext cx="4288762" cy="2369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636" y="5791200"/>
            <a:ext cx="1912126" cy="1056349"/>
          </a:xfrm>
          <a:prstGeom prst="rect">
            <a:avLst/>
          </a:prstGeom>
        </p:spPr>
      </p:pic>
      <p:sp>
        <p:nvSpPr>
          <p:cNvPr id="3" name="ZoneTexte 2"/>
          <p:cNvSpPr txBox="1"/>
          <p:nvPr userDrawn="1"/>
        </p:nvSpPr>
        <p:spPr>
          <a:xfrm>
            <a:off x="5396321" y="6504419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636" y="5791200"/>
            <a:ext cx="1912126" cy="105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636" y="5791200"/>
            <a:ext cx="1912126" cy="10563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78" y="651309"/>
            <a:ext cx="4385444" cy="24227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636" y="5791200"/>
            <a:ext cx="1912126" cy="10563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15/07/2020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06255" y="1658739"/>
            <a:ext cx="7728443" cy="11955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Font typeface="Arial"/>
              <a:buNone/>
              <a:defRPr sz="4400" b="1" i="0" kern="1200">
                <a:solidFill>
                  <a:srgbClr val="132C4D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4000" dirty="0" smtClean="0"/>
              <a:t>ACRONYME</a:t>
            </a:r>
          </a:p>
          <a:p>
            <a:r>
              <a:rPr lang="fr-FR" sz="2800" dirty="0" smtClean="0"/>
              <a:t>Nom complet du projet</a:t>
            </a:r>
            <a:endParaRPr lang="en-US" sz="28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99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971098" y="4283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055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99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979098" y="2915660"/>
            <a:ext cx="1260000" cy="126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>
                <a:solidFill>
                  <a:schemeClr val="tx1"/>
                </a:solidFill>
              </a:rPr>
              <a:t>LOGO</a:t>
            </a:r>
            <a:endParaRPr lang="fr-FR" sz="1100" b="1" cap="small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088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DUREE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BUDGET : </a:t>
            </a:r>
          </a:p>
          <a:p>
            <a:r>
              <a:rPr lang="fr-FR" sz="1600" b="1" cap="smal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SUBV. : 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964366" y="5843846"/>
            <a:ext cx="1944000" cy="9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DAS</a:t>
            </a:r>
          </a:p>
          <a:p>
            <a:pPr algn="ctr"/>
            <a:r>
              <a:rPr lang="fr-FR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XXX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603" y="-59117"/>
            <a:ext cx="3631746" cy="2006349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751715" y="6437146"/>
            <a:ext cx="19463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spc="600" dirty="0" smtClean="0"/>
              <a:t>CONFIDENTIEL</a:t>
            </a:r>
            <a:endParaRPr lang="fr-FR" sz="1100" spc="600" dirty="0"/>
          </a:p>
        </p:txBody>
      </p:sp>
    </p:spTree>
    <p:extLst>
      <p:ext uri="{BB962C8B-B14F-4D97-AF65-F5344CB8AC3E}">
        <p14:creationId xmlns:p14="http://schemas.microsoft.com/office/powerpoint/2010/main" val="2906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Partenariat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94944"/>
              </p:ext>
            </p:extLst>
          </p:nvPr>
        </p:nvGraphicFramePr>
        <p:xfrm>
          <a:off x="251760" y="1336361"/>
          <a:ext cx="8640480" cy="41852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8816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Rôle</a:t>
                      </a:r>
                      <a:r>
                        <a:rPr lang="fr-FR" sz="1600" cap="small" baseline="0" dirty="0" smtClean="0"/>
                        <a:t> du partenaire dans le projet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3291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Budget et subvention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059062"/>
              </p:ext>
            </p:extLst>
          </p:nvPr>
        </p:nvGraphicFramePr>
        <p:xfrm>
          <a:off x="252000" y="900000"/>
          <a:ext cx="8640480" cy="3092540"/>
        </p:xfrm>
        <a:graphic>
          <a:graphicData uri="http://schemas.openxmlformats.org/drawingml/2006/table">
            <a:tbl>
              <a:tblPr firstRow="1" lastRow="1" bandRow="1">
                <a:tableStyleId>{073A0DAA-6AF3-43AB-8588-CEC1D06C72B9}</a:tableStyleId>
              </a:tblPr>
              <a:tblGrid>
                <a:gridCol w="100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81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7788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cap="small" dirty="0" smtClean="0"/>
                        <a:t>Budget (K€)</a:t>
                      </a:r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Taux (%)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Subvention (K€)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636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655">
                <a:tc gridSpan="4">
                  <a:txBody>
                    <a:bodyPr/>
                    <a:lstStyle/>
                    <a:p>
                      <a:pPr algn="r"/>
                      <a:r>
                        <a:rPr lang="fr-FR" sz="1100" dirty="0" smtClean="0"/>
                        <a:t>TOTAL</a:t>
                      </a:r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Graphique 5"/>
          <p:cNvGraphicFramePr/>
          <p:nvPr>
            <p:extLst>
              <p:ext uri="{D42A27DB-BD31-4B8C-83A1-F6EECF244321}">
                <p14:modId xmlns:p14="http://schemas.microsoft.com/office/powerpoint/2010/main" val="1664465125"/>
              </p:ext>
            </p:extLst>
          </p:nvPr>
        </p:nvGraphicFramePr>
        <p:xfrm>
          <a:off x="2808000" y="4011810"/>
          <a:ext cx="396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1155615135"/>
              </p:ext>
            </p:extLst>
          </p:nvPr>
        </p:nvGraphicFramePr>
        <p:xfrm>
          <a:off x="-180528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2351781171"/>
              </p:ext>
            </p:extLst>
          </p:nvPr>
        </p:nvGraphicFramePr>
        <p:xfrm>
          <a:off x="1476000" y="4011810"/>
          <a:ext cx="2412152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252924920"/>
              </p:ext>
            </p:extLst>
          </p:nvPr>
        </p:nvGraphicFramePr>
        <p:xfrm>
          <a:off x="6372000" y="4011810"/>
          <a:ext cx="2880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7322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Reste à faire pour la mise sur le marché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782953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>
                <a:solidFill>
                  <a:schemeClr val="bg2">
                    <a:lumMod val="50000"/>
                  </a:schemeClr>
                </a:solidFill>
              </a:rPr>
              <a:t>Stratégie d’industrialisation et de commercialisation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Quelles sont les étapes </a:t>
            </a:r>
            <a:r>
              <a:rPr lang="fr-FR" sz="1200" b="1" dirty="0" smtClean="0">
                <a:solidFill>
                  <a:schemeClr val="tx1"/>
                </a:solidFill>
              </a:rPr>
              <a:t>et/ou verrous à </a:t>
            </a:r>
            <a:r>
              <a:rPr lang="fr-FR" sz="1200" b="1" dirty="0">
                <a:solidFill>
                  <a:schemeClr val="tx1"/>
                </a:solidFill>
              </a:rPr>
              <a:t>franchir à l’issue du projet pour effectivement rentrer sur le marché </a:t>
            </a:r>
            <a:r>
              <a:rPr lang="fr-FR" sz="1200" b="1" dirty="0" smtClean="0">
                <a:solidFill>
                  <a:schemeClr val="tx1"/>
                </a:solidFill>
              </a:rPr>
              <a:t>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3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Retombées économiques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554608"/>
              </p:ext>
            </p:extLst>
          </p:nvPr>
        </p:nvGraphicFramePr>
        <p:xfrm>
          <a:off x="252000" y="963636"/>
          <a:ext cx="8640000" cy="3017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5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9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16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Marché</a:t>
                      </a:r>
                      <a:r>
                        <a:rPr lang="fr-FR" sz="1200" b="0" baseline="0" dirty="0" smtClean="0"/>
                        <a:t> </a:t>
                      </a:r>
                      <a:r>
                        <a:rPr lang="fr-FR" sz="1200" b="0" dirty="0" smtClean="0"/>
                        <a:t>Visé (unités)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92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Prix de vente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63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Marge Brut Unitaire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CA (k€)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Marge Brut Total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Investissement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Autres Frais (k€)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/>
                        <a:t>Bénéfices Brut Cumulés (k€)</a:t>
                      </a:r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828077"/>
              </p:ext>
            </p:extLst>
          </p:nvPr>
        </p:nvGraphicFramePr>
        <p:xfrm>
          <a:off x="252000" y="4304016"/>
          <a:ext cx="8640000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7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5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Phase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9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Année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1 –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2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3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4 – T</a:t>
                      </a:r>
                      <a:r>
                        <a:rPr lang="fr-FR" sz="1200" b="1" baseline="-2500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FIN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6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7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8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9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216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Entreprises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920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 smtClean="0"/>
                        <a:t>Emploi</a:t>
                      </a:r>
                      <a:r>
                        <a:rPr lang="fr-FR" sz="1200" b="0" baseline="0" dirty="0" smtClean="0"/>
                        <a:t>s Générés - Laboratoires</a:t>
                      </a:r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632">
                <a:tc>
                  <a:txBody>
                    <a:bodyPr/>
                    <a:lstStyle/>
                    <a:p>
                      <a:pPr algn="l"/>
                      <a:r>
                        <a:rPr lang="fr-FR" sz="1200" b="1" dirty="0" smtClean="0"/>
                        <a:t>Emploi</a:t>
                      </a:r>
                      <a:r>
                        <a:rPr lang="fr-FR" sz="1200" b="1" baseline="0" dirty="0" smtClean="0"/>
                        <a:t>s Générés - Total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6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Acronyme – Retombées économiques partenaires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212556"/>
              </p:ext>
            </p:extLst>
          </p:nvPr>
        </p:nvGraphicFramePr>
        <p:xfrm>
          <a:off x="180000" y="900001"/>
          <a:ext cx="8834603" cy="5193294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123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9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1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7613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Retombées économiques</a:t>
                      </a:r>
                      <a:r>
                        <a:rPr lang="fr-FR" sz="1200" b="1" baseline="0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 du projet (CA &amp; emplois)</a:t>
                      </a:r>
                      <a:endParaRPr lang="fr-FR" sz="1200" b="1" baseline="-250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Autres retombées possibles</a:t>
                      </a:r>
                      <a:endParaRPr lang="fr-FR" sz="1200" b="1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445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309">
                <a:tc>
                  <a:txBody>
                    <a:bodyPr/>
                    <a:lstStyle/>
                    <a:p>
                      <a:pPr algn="l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Acronyme </a:t>
            </a:r>
            <a:r>
              <a:rPr lang="fr-FR" dirty="0" smtClean="0"/>
              <a:t>– 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228381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6247606" y="999054"/>
            <a:ext cx="2818756" cy="4806524"/>
          </a:xfrm>
          <a:prstGeom prst="roundRect">
            <a:avLst>
              <a:gd name="adj" fmla="val 622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/>
              <a:t>Budget R&amp;D du projet : </a:t>
            </a:r>
            <a:r>
              <a:rPr lang="fr-FR" sz="1600" dirty="0"/>
              <a:t>	k€</a:t>
            </a:r>
          </a:p>
          <a:p>
            <a:pPr>
              <a:defRPr/>
            </a:pPr>
            <a:r>
              <a:rPr lang="fr-FR" sz="1600" b="1" u="sng" dirty="0"/>
              <a:t>Aide demandée :  </a:t>
            </a:r>
            <a:r>
              <a:rPr lang="fr-FR" sz="1600" dirty="0"/>
              <a:t>		k€</a:t>
            </a:r>
          </a:p>
          <a:p>
            <a:pPr>
              <a:defRPr/>
            </a:pPr>
            <a:r>
              <a:rPr lang="fr-FR" sz="1600" b="1" u="sng" dirty="0"/>
              <a:t>Durée du projet : </a:t>
            </a:r>
            <a:r>
              <a:rPr lang="fr-FR" sz="1600" dirty="0"/>
              <a:t>		mois</a:t>
            </a:r>
          </a:p>
          <a:p>
            <a:pPr>
              <a:defRPr/>
            </a:pPr>
            <a:endParaRPr lang="fr-FR" sz="1600" b="1" u="sng" dirty="0"/>
          </a:p>
          <a:p>
            <a:pPr>
              <a:defRPr/>
            </a:pPr>
            <a:r>
              <a:rPr lang="fr-FR" sz="1600" b="1" u="sng" dirty="0"/>
              <a:t>Partenaires : </a:t>
            </a:r>
            <a:endParaRPr lang="fr-FR" sz="1600" dirty="0"/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400" i="1" dirty="0"/>
              <a:t>[Liste des partenaires]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15888" y="999053"/>
            <a:ext cx="5913976" cy="174891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Enjeux stratégiques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15889" y="4803635"/>
            <a:ext cx="5913975" cy="178987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Retombées économique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15888" y="2882131"/>
            <a:ext cx="5913976" cy="176422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Objectifs techniques / Verrous technologiques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41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Acronyme – Contexte et 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10362" y="881928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Problématique client(s) / filière(s)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Répondez </a:t>
            </a:r>
            <a:r>
              <a:rPr lang="fr-FR" sz="1200" b="1" dirty="0">
                <a:solidFill>
                  <a:schemeClr val="tx1"/>
                </a:solidFill>
              </a:rPr>
              <a:t>à la question ‘pour quoi faire </a:t>
            </a:r>
            <a:r>
              <a:rPr lang="fr-FR" sz="1200" b="1" dirty="0" smtClean="0">
                <a:solidFill>
                  <a:schemeClr val="tx1"/>
                </a:solidFill>
              </a:rPr>
              <a:t>?’, en </a:t>
            </a:r>
            <a:r>
              <a:rPr lang="fr-FR" sz="1200" b="1" dirty="0">
                <a:solidFill>
                  <a:schemeClr val="tx1"/>
                </a:solidFill>
              </a:rPr>
              <a:t>expliquant synthétiquement (en 3 lignes) </a:t>
            </a:r>
            <a:r>
              <a:rPr lang="fr-FR" sz="1200" b="1" dirty="0" smtClean="0">
                <a:solidFill>
                  <a:schemeClr val="tx1"/>
                </a:solidFill>
              </a:rPr>
              <a:t>la problématique </a:t>
            </a:r>
            <a:r>
              <a:rPr lang="fr-FR" sz="1200" b="1" dirty="0">
                <a:solidFill>
                  <a:schemeClr val="tx1"/>
                </a:solidFill>
              </a:rPr>
              <a:t>à laquelle doit répondre le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97024" y="3766584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Réponse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</a:t>
            </a:r>
            <a:r>
              <a:rPr lang="fr-FR" sz="1200" b="1" dirty="0">
                <a:solidFill>
                  <a:schemeClr val="tx1"/>
                </a:solidFill>
              </a:rPr>
              <a:t>de manière claire et synthétique, les grandes lignes de la solution </a:t>
            </a:r>
            <a:r>
              <a:rPr lang="fr-FR" sz="1200" b="1" dirty="0" smtClean="0">
                <a:solidFill>
                  <a:schemeClr val="tx1"/>
                </a:solidFill>
              </a:rPr>
              <a:t>envisagée: technologies</a:t>
            </a:r>
            <a:r>
              <a:rPr lang="fr-FR" sz="1200" b="1" dirty="0">
                <a:solidFill>
                  <a:schemeClr val="tx1"/>
                </a:solidFill>
              </a:rPr>
              <a:t>, produits, services, …</a:t>
            </a: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1511928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364000" y="4105449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Positionnement concurrentiel (1/2)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16210"/>
              </p:ext>
            </p:extLst>
          </p:nvPr>
        </p:nvGraphicFramePr>
        <p:xfrm>
          <a:off x="144000" y="999000"/>
          <a:ext cx="8856000" cy="4860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Solutions Existantes</a:t>
                      </a: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Forces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Faiblesses</a:t>
                      </a:r>
                      <a:endParaRPr lang="fr-FR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Citez, si possible, les solutions répondant en partie au problème (si il n’existe rien d’équivalent à votre solution, le préciser),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leurs forces (en utilisant des mots clés ou des phrases courtes), …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leurs faiblesses (en utilisant des mots clés ou des phrases courtes).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Solution Proposée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Forces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cap="small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Faiblesses</a:t>
                      </a: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Citez votre solution,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en décrivant ses forces,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et ses faiblesses.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4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dirty="0" smtClean="0"/>
              <a:t>[Acronyme] – Positionnement Concurrentiel (2/2) 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Décrivez comment votre projet se positionne par rapport aux projets qui ont déjà été réalisé ou sont en cours de réalisation sur le sujet</a:t>
            </a:r>
          </a:p>
          <a:p>
            <a:pPr>
              <a:defRPr/>
            </a:pPr>
            <a:endParaRPr lang="fr-FR"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68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- Innovations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05351"/>
              </p:ext>
            </p:extLst>
          </p:nvPr>
        </p:nvGraphicFramePr>
        <p:xfrm>
          <a:off x="144000" y="1210470"/>
          <a:ext cx="8856000" cy="443706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95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Verrous (technologiques ou usages)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Solution innovante associée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Partenaire(s) ayant la compétence 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Précisez les verrous, le TRL associé en début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… les solutions (</a:t>
                      </a:r>
                      <a:r>
                        <a:rPr lang="fr-FR" sz="1200" i="1" dirty="0" err="1" smtClean="0">
                          <a:solidFill>
                            <a:schemeClr val="tx1"/>
                          </a:solidFill>
                        </a:rPr>
                        <a:t>process</a:t>
                      </a: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, technologie, …) pour les lever, le TRL associé en fin de projet 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… et les partenaires capable de développer la solution.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8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66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dirty="0" smtClean="0"/>
              <a:t>[Acronyme] – Organisation du projet</a:t>
            </a:r>
            <a:endParaRPr dirty="0"/>
          </a:p>
        </p:txBody>
      </p:sp>
      <p:sp>
        <p:nvSpPr>
          <p:cNvPr id="9219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altLang="fr-FR" sz="1368" i="1"/>
              <a:t>Précisez le planning et les lots de travaux prévus</a:t>
            </a:r>
          </a:p>
        </p:txBody>
      </p:sp>
      <p:sp>
        <p:nvSpPr>
          <p:cNvPr id="9221" name="Espace réservé du numéro de diapositive 8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F81E22C-B5F5-4C02-8596-D36DA58D9E79}" type="slidenum">
              <a:rPr lang="fr-FR" altLang="fr-FR"/>
              <a:pPr/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45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Contenu technique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80000" y="900000"/>
            <a:ext cx="8784000" cy="4834228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Solutions détaillées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technique qui serait susceptible d’améliorer la compréhension de la solution envisagée ; Utilisez de préférence des schémas ; Cette planche n’est pas obligatoire et a pour but d’aller plus loin dans la description du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Marchés visés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798586"/>
              </p:ext>
            </p:extLst>
          </p:nvPr>
        </p:nvGraphicFramePr>
        <p:xfrm>
          <a:off x="144000" y="1071795"/>
          <a:ext cx="8856000" cy="4714411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77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5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Marché(s)</a:t>
                      </a:r>
                      <a:endParaRPr lang="fr-FR" sz="1800" b="1" cap="small" dirty="0" smtClean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Qui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Quoi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Contraintes du marché</a:t>
                      </a:r>
                      <a:endParaRPr lang="fr-FR" sz="14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400" b="1" kern="1200" cap="small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Parts de marché</a:t>
                      </a:r>
                      <a:endParaRPr lang="fr-FR" sz="1400" b="1" kern="1200" cap="small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Principale ou secondaire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clients / utilisateurs que vous comptez adresser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</a:rPr>
                        <a:t>Quels sont les produits et/ou services que vous comptez vendre 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Prix plancher, les performances techniques à atteindre, ...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i="1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85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Acronyme – Chaîne de valeur et modèle d’affaire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Définition du besoin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9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Briques technologiques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75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Intégration / certification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912000" y="976380"/>
            <a:ext cx="1800000" cy="360000"/>
          </a:xfrm>
          <a:prstGeom prst="roundRect">
            <a:avLst>
              <a:gd name="adj" fmla="val 4662"/>
            </a:avLst>
          </a:prstGeom>
          <a:solidFill>
            <a:schemeClr val="bg2">
              <a:lumMod val="2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cap="small" dirty="0" smtClean="0">
                <a:solidFill>
                  <a:schemeClr val="bg2">
                    <a:lumMod val="75000"/>
                  </a:schemeClr>
                </a:solidFill>
              </a:rPr>
              <a:t>Exploitation</a:t>
            </a:r>
            <a:endParaRPr lang="fr-FR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32000" y="1444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principal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592000" y="1444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 smtClean="0">
                <a:solidFill>
                  <a:schemeClr val="tx1"/>
                </a:solidFill>
              </a:rPr>
              <a:t>Briques 1</a:t>
            </a: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752000" y="1444380"/>
            <a:ext cx="1800000" cy="2592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912000" y="1678533"/>
            <a:ext cx="1800000" cy="195202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principal</a:t>
            </a:r>
            <a:endParaRPr lang="fr-FR" sz="1100" b="1" i="1" cap="small" dirty="0">
              <a:solidFill>
                <a:schemeClr val="tx1"/>
              </a:solidFill>
            </a:endParaRPr>
          </a:p>
          <a:p>
            <a:endParaRPr lang="fr-FR" sz="1100" b="1" i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912000" y="3730014"/>
            <a:ext cx="1800000" cy="2038397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</a:t>
            </a:r>
            <a:r>
              <a:rPr lang="fr-FR" sz="1100" b="1" i="1" cap="small" dirty="0" smtClean="0">
                <a:solidFill>
                  <a:schemeClr val="tx1"/>
                </a:solidFill>
              </a:rPr>
              <a:t>secondaire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973103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32000" y="4072380"/>
            <a:ext cx="1800000" cy="2538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Marché secondaire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973103" y="49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699872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3563888" y="1876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592000" y="2776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2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593028" y="4108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3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2699872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3563888" y="3208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592000" y="5440380"/>
            <a:ext cx="1800000" cy="1260000"/>
          </a:xfrm>
          <a:prstGeom prst="roundRect">
            <a:avLst>
              <a:gd name="adj" fmla="val 4662"/>
            </a:avLst>
          </a:prstGeom>
          <a:solidFill>
            <a:srgbClr val="003366">
              <a:alpha val="17000"/>
            </a:srgbClr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100" b="1" i="1" cap="small" dirty="0">
                <a:solidFill>
                  <a:schemeClr val="tx1"/>
                </a:solidFill>
              </a:rPr>
              <a:t>Briques 4</a:t>
            </a:r>
            <a:endParaRPr lang="fr-FR" sz="1100" b="1" i="1" cap="small" dirty="0" smtClean="0">
              <a:solidFill>
                <a:schemeClr val="tx1"/>
              </a:solidFill>
            </a:endParaRPr>
          </a:p>
          <a:p>
            <a:endParaRPr lang="fr-FR" sz="1100" b="1" i="1" dirty="0">
              <a:solidFill>
                <a:schemeClr val="tx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699872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3563888" y="4540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2699872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3563888" y="5872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529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7452000" y="2344380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52000" y="4135196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1" name="Connecteur droit avec flèche 30"/>
          <p:cNvCxnSpPr>
            <a:stCxn id="14" idx="3"/>
            <a:endCxn id="17" idx="1"/>
          </p:cNvCxnSpPr>
          <p:nvPr/>
        </p:nvCxnSpPr>
        <p:spPr>
          <a:xfrm flipV="1">
            <a:off x="1693103" y="2236380"/>
            <a:ext cx="1006769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8" idx="3"/>
          </p:cNvCxnSpPr>
          <p:nvPr/>
        </p:nvCxnSpPr>
        <p:spPr>
          <a:xfrm>
            <a:off x="4283888" y="2236380"/>
            <a:ext cx="1008112" cy="47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7" idx="3"/>
            <a:endCxn id="28" idx="1"/>
          </p:cNvCxnSpPr>
          <p:nvPr/>
        </p:nvCxnSpPr>
        <p:spPr>
          <a:xfrm>
            <a:off x="3419872" y="2236380"/>
            <a:ext cx="1872128" cy="468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9" idx="3"/>
            <a:endCxn id="28" idx="1"/>
          </p:cNvCxnSpPr>
          <p:nvPr/>
        </p:nvCxnSpPr>
        <p:spPr>
          <a:xfrm flipV="1">
            <a:off x="4392000" y="2704380"/>
            <a:ext cx="900000" cy="702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24" idx="3"/>
          </p:cNvCxnSpPr>
          <p:nvPr/>
        </p:nvCxnSpPr>
        <p:spPr>
          <a:xfrm flipV="1">
            <a:off x="3419872" y="2713380"/>
            <a:ext cx="1872128" cy="2187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23" idx="3"/>
            <a:endCxn id="28" idx="1"/>
          </p:cNvCxnSpPr>
          <p:nvPr/>
        </p:nvCxnSpPr>
        <p:spPr>
          <a:xfrm flipV="1">
            <a:off x="4392000" y="2704380"/>
            <a:ext cx="900000" cy="3366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5" idx="3"/>
            <a:endCxn id="30" idx="1"/>
          </p:cNvCxnSpPr>
          <p:nvPr/>
        </p:nvCxnSpPr>
        <p:spPr>
          <a:xfrm flipV="1">
            <a:off x="4283888" y="4495196"/>
            <a:ext cx="3168112" cy="405184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à coins arrondis 37"/>
          <p:cNvSpPr/>
          <p:nvPr/>
        </p:nvSpPr>
        <p:spPr>
          <a:xfrm>
            <a:off x="7452000" y="4900378"/>
            <a:ext cx="720000" cy="72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cap="small" dirty="0" smtClean="0">
                <a:solidFill>
                  <a:schemeClr val="tx1"/>
                </a:solidFill>
              </a:rPr>
              <a:t>LOGO</a:t>
            </a:r>
          </a:p>
        </p:txBody>
      </p:sp>
      <p:cxnSp>
        <p:nvCxnSpPr>
          <p:cNvPr id="39" name="Connecteur droit avec flèche 38"/>
          <p:cNvCxnSpPr>
            <a:stCxn id="27" idx="3"/>
            <a:endCxn id="38" idx="1"/>
          </p:cNvCxnSpPr>
          <p:nvPr/>
        </p:nvCxnSpPr>
        <p:spPr>
          <a:xfrm flipV="1">
            <a:off x="4283888" y="5260378"/>
            <a:ext cx="3168112" cy="972002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28" idx="3"/>
            <a:endCxn id="29" idx="1"/>
          </p:cNvCxnSpPr>
          <p:nvPr/>
        </p:nvCxnSpPr>
        <p:spPr>
          <a:xfrm>
            <a:off x="6012000" y="2704380"/>
            <a:ext cx="1440000" cy="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6" idx="3"/>
            <a:endCxn id="26" idx="1"/>
          </p:cNvCxnSpPr>
          <p:nvPr/>
        </p:nvCxnSpPr>
        <p:spPr>
          <a:xfrm>
            <a:off x="1693103" y="5332380"/>
            <a:ext cx="1006769" cy="900000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 rot="-2700000">
            <a:off x="484347" y="3435660"/>
            <a:ext cx="2847036" cy="769441"/>
          </a:xfrm>
          <a:prstGeom prst="rect">
            <a:avLst/>
          </a:prstGeom>
          <a:ln w="28575">
            <a:solidFill>
              <a:srgbClr val="FF000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4400" cap="small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83998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184</TotalTime>
  <Words>713</Words>
  <Application>Microsoft Office PowerPoint</Application>
  <PresentationFormat>Affichage à l'écran (4:3)</PresentationFormat>
  <Paragraphs>208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Thème ppt - SAFE - 1</vt:lpstr>
      <vt:lpstr>Présentation PowerPoint</vt:lpstr>
      <vt:lpstr>Acronyme – Contexte et Objectifs</vt:lpstr>
      <vt:lpstr>Acronyme – Positionnement concurrentiel (1/2)</vt:lpstr>
      <vt:lpstr>[Acronyme] – Positionnement Concurrentiel (2/2) </vt:lpstr>
      <vt:lpstr>Acronyme - Innovations</vt:lpstr>
      <vt:lpstr>[Acronyme] – Organisation du projet</vt:lpstr>
      <vt:lpstr>Acronyme – Contenu technique</vt:lpstr>
      <vt:lpstr>Acronyme – Marchés visés</vt:lpstr>
      <vt:lpstr>Acronyme – Chaîne de valeur et modèle d’affaire</vt:lpstr>
      <vt:lpstr>Acronyme - Partenariat </vt:lpstr>
      <vt:lpstr>Acronyme - Budget et subvention</vt:lpstr>
      <vt:lpstr>Acronyme – Reste à faire pour la mise sur le marché </vt:lpstr>
      <vt:lpstr>Acronyme – Retombées économiques projet</vt:lpstr>
      <vt:lpstr>Acronyme – Retombées économiques partenaires</vt:lpstr>
      <vt:lpstr>Acronyme – Résumé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Christine ANDO</cp:lastModifiedBy>
  <cp:revision>11</cp:revision>
  <dcterms:created xsi:type="dcterms:W3CDTF">2016-01-05T10:38:07Z</dcterms:created>
  <dcterms:modified xsi:type="dcterms:W3CDTF">2020-07-15T16:11:32Z</dcterms:modified>
</cp:coreProperties>
</file>