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0" r:id="rId2"/>
    <p:sldId id="258" r:id="rId3"/>
    <p:sldId id="259" r:id="rId4"/>
    <p:sldId id="271" r:id="rId5"/>
    <p:sldId id="262" r:id="rId6"/>
    <p:sldId id="261" r:id="rId7"/>
    <p:sldId id="265" r:id="rId8"/>
    <p:sldId id="272" r:id="rId9"/>
    <p:sldId id="266" r:id="rId10"/>
    <p:sldId id="263" r:id="rId11"/>
    <p:sldId id="264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rélie CHARPOT" initials="AC" lastIdx="2" clrIdx="0">
    <p:extLst>
      <p:ext uri="{19B8F6BF-5375-455C-9EA6-DF929625EA0E}">
        <p15:presenceInfo xmlns:p15="http://schemas.microsoft.com/office/powerpoint/2012/main" userId="S-1-5-21-494076876-695573291-3276196146-134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532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Subvention</a:t>
            </a:r>
          </a:p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1,80 M€</a:t>
            </a:r>
            <a:endParaRPr lang="en-US" sz="1200" b="1" i="0" u="none" strike="noStrike" kern="1200" cap="small" baseline="0" dirty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28481338383838384"/>
          <c:y val="4.29747474747474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Feuil1!$A$2:$A$7</c:f>
              <c:strCache>
                <c:ptCount val="6"/>
                <c:pt idx="0">
                  <c:v>AAA, PME</c:v>
                </c:pt>
                <c:pt idx="1">
                  <c:v>BBB, LABO</c:v>
                </c:pt>
                <c:pt idx="2">
                  <c:v>CCC, PME</c:v>
                </c:pt>
                <c:pt idx="3">
                  <c:v>DDD, CTI</c:v>
                </c:pt>
                <c:pt idx="4">
                  <c:v>EEE, PME</c:v>
                </c:pt>
                <c:pt idx="5">
                  <c:v>FFF, ETI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715</c:v>
                </c:pt>
                <c:pt idx="1">
                  <c:v>132</c:v>
                </c:pt>
                <c:pt idx="2">
                  <c:v>198</c:v>
                </c:pt>
                <c:pt idx="3">
                  <c:v>120</c:v>
                </c:pt>
                <c:pt idx="4">
                  <c:v>540</c:v>
                </c:pt>
                <c:pt idx="5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0A-40E5-ADCD-1CC25A7B2A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9769090909090905"/>
          <c:y val="0.12424"/>
          <c:w val="0.3286368686868687"/>
          <c:h val="0.76328888888888891"/>
        </c:manualLayout>
      </c:layout>
      <c:overlay val="0"/>
      <c:txPr>
        <a:bodyPr/>
        <a:lstStyle/>
        <a:p>
          <a:pPr>
            <a:defRPr sz="1050"/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Budget</a:t>
            </a:r>
          </a:p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4,19 M€</a:t>
            </a:r>
            <a:endParaRPr lang="en-US" sz="1200" b="1" i="0" u="none" strike="noStrike" kern="1200" cap="small" baseline="0" dirty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39968210958513389"/>
          <c:y val="4.29747474747474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Feuil1!$A$2:$A$7</c:f>
              <c:strCache>
                <c:ptCount val="6"/>
                <c:pt idx="0">
                  <c:v>AAA, PME</c:v>
                </c:pt>
                <c:pt idx="1">
                  <c:v>BBB, LABO</c:v>
                </c:pt>
                <c:pt idx="2">
                  <c:v>CCC, PME</c:v>
                </c:pt>
                <c:pt idx="3">
                  <c:v>DDD, CTI</c:v>
                </c:pt>
                <c:pt idx="4">
                  <c:v>EEE, PME</c:v>
                </c:pt>
                <c:pt idx="5">
                  <c:v>FFF, ETI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1600</c:v>
                </c:pt>
                <c:pt idx="1">
                  <c:v>330</c:v>
                </c:pt>
                <c:pt idx="2">
                  <c:v>440</c:v>
                </c:pt>
                <c:pt idx="3">
                  <c:v>300</c:v>
                </c:pt>
                <c:pt idx="4">
                  <c:v>1200</c:v>
                </c:pt>
                <c:pt idx="5">
                  <c:v>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36-4345-A5A2-797CE194AE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Budget PACA</a:t>
            </a:r>
            <a:endParaRPr lang="en-US" sz="1200" b="1" i="0" u="none" strike="noStrike" kern="1200" cap="small" baseline="0" dirty="0" smtClean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4,19 M€</a:t>
            </a:r>
            <a:endParaRPr lang="en-US" sz="1200" b="1" i="0" u="none" strike="noStrike" kern="1200" cap="small" baseline="0" dirty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31544197878077329"/>
          <c:y val="4.29747474747474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Feuil1!$A$2:$A$7</c:f>
              <c:strCache>
                <c:ptCount val="6"/>
                <c:pt idx="0">
                  <c:v>AAA, PME</c:v>
                </c:pt>
                <c:pt idx="1">
                  <c:v>BBB, LABO</c:v>
                </c:pt>
                <c:pt idx="2">
                  <c:v>CCC, PME</c:v>
                </c:pt>
                <c:pt idx="3">
                  <c:v>DDD, CTI</c:v>
                </c:pt>
                <c:pt idx="4">
                  <c:v>EEE, PME</c:v>
                </c:pt>
                <c:pt idx="5">
                  <c:v>FFF, ETI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1600</c:v>
                </c:pt>
                <c:pt idx="1">
                  <c:v>330</c:v>
                </c:pt>
                <c:pt idx="2">
                  <c:v>440</c:v>
                </c:pt>
                <c:pt idx="3">
                  <c:v>300</c:v>
                </c:pt>
                <c:pt idx="4">
                  <c:v>1200</c:v>
                </c:pt>
                <c:pt idx="5">
                  <c:v>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D9-42D6-9A38-6BB55F901B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fr-FR" sz="1200" b="1" i="0" u="none" strike="noStrike" kern="1200" cap="small" baseline="0" noProof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Typologie</a:t>
            </a:r>
          </a:p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fr-FR" sz="1200" b="1" i="0" u="none" strike="noStrike" kern="1200" cap="small" baseline="0" noProof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partenaires</a:t>
            </a:r>
            <a:endParaRPr lang="fr-FR" sz="1200" b="1" i="0" u="none" strike="noStrike" kern="1200" cap="small" baseline="0" noProof="0" dirty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25394548611111112"/>
          <c:y val="4.29747474747474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Feuil1!$A$2:$A$5</c:f>
              <c:strCache>
                <c:ptCount val="4"/>
                <c:pt idx="0">
                  <c:v>PME</c:v>
                </c:pt>
                <c:pt idx="1">
                  <c:v>ETI</c:v>
                </c:pt>
                <c:pt idx="2">
                  <c:v>GG</c:v>
                </c:pt>
                <c:pt idx="3">
                  <c:v>LABO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715</c:v>
                </c:pt>
                <c:pt idx="1">
                  <c:v>132</c:v>
                </c:pt>
                <c:pt idx="2">
                  <c:v>198</c:v>
                </c:pt>
                <c:pt idx="3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2B-4D7E-8B79-34BA871C1F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824652777777771"/>
          <c:y val="0.11782575757575758"/>
          <c:w val="0.21959646464646465"/>
          <c:h val="0.76328888888888891"/>
        </c:manualLayout>
      </c:layout>
      <c:overlay val="0"/>
      <c:txPr>
        <a:bodyPr/>
        <a:lstStyle/>
        <a:p>
          <a:pPr>
            <a:defRPr sz="1050"/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32C4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99" y="3439916"/>
            <a:ext cx="7867402" cy="323356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9" name="Image 8" descr="Logo - SAFE - Fond bleu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76"/>
          <a:stretch/>
        </p:blipFill>
        <p:spPr>
          <a:xfrm>
            <a:off x="2329174" y="1066800"/>
            <a:ext cx="4485652" cy="170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924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82097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141107" y="129341"/>
            <a:ext cx="8809255" cy="531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712076"/>
            <a:ext cx="9144000" cy="127000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766C68"/>
              </a:solidFill>
            </a:endParaRPr>
          </a:p>
        </p:txBody>
      </p:sp>
      <p:sp>
        <p:nvSpPr>
          <p:cNvPr id="14" name="Espace réservé du contenu 13"/>
          <p:cNvSpPr>
            <a:spLocks noGrp="1"/>
          </p:cNvSpPr>
          <p:nvPr>
            <p:ph sz="quarter" idx="10"/>
          </p:nvPr>
        </p:nvSpPr>
        <p:spPr>
          <a:xfrm>
            <a:off x="152748" y="1093788"/>
            <a:ext cx="8823014" cy="469741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 marL="1234440" indent="0">
              <a:lnSpc>
                <a:spcPct val="150000"/>
              </a:lnSpc>
              <a:buClr>
                <a:srgbClr val="132C4D"/>
              </a:buClr>
              <a:buFont typeface="Arial"/>
              <a:buNone/>
              <a:defRPr>
                <a:solidFill>
                  <a:srgbClr val="132C4D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pic>
        <p:nvPicPr>
          <p:cNvPr id="18" name="Image 17" descr="Logo - SAFE - Fond blanc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43"/>
          <a:stretch/>
        </p:blipFill>
        <p:spPr>
          <a:xfrm>
            <a:off x="7163983" y="6004029"/>
            <a:ext cx="1980017" cy="762000"/>
          </a:xfrm>
          <a:prstGeom prst="rect">
            <a:avLst/>
          </a:prstGeom>
        </p:spPr>
      </p:pic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ZoneTexte 7"/>
          <p:cNvSpPr txBox="1"/>
          <p:nvPr userDrawn="1"/>
        </p:nvSpPr>
        <p:spPr>
          <a:xfrm>
            <a:off x="4159094" y="6504419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spc="600" dirty="0" smtClean="0"/>
              <a:t>CONFIDENTIEL</a:t>
            </a:r>
            <a:endParaRPr lang="fr-FR" sz="1100" spc="600" dirty="0"/>
          </a:p>
        </p:txBody>
      </p:sp>
    </p:spTree>
    <p:extLst>
      <p:ext uri="{BB962C8B-B14F-4D97-AF65-F5344CB8AC3E}">
        <p14:creationId xmlns:p14="http://schemas.microsoft.com/office/powerpoint/2010/main" val="3995620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14" name="Image 13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2" name="Ellipse 1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 smtClean="0"/>
          </a:p>
        </p:txBody>
      </p:sp>
      <p:pic>
        <p:nvPicPr>
          <p:cNvPr id="11" name="Image 10" descr="Logo - SAFE - Fond blanc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43"/>
          <a:stretch/>
        </p:blipFill>
        <p:spPr>
          <a:xfrm>
            <a:off x="7087783" y="5880100"/>
            <a:ext cx="1980017" cy="762000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52774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noFill/>
              </a:ln>
            </a:endParaRPr>
          </a:p>
        </p:txBody>
      </p:sp>
      <p:sp>
        <p:nvSpPr>
          <p:cNvPr id="34" name="Ellipse 33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pour une image  7"/>
          <p:cNvSpPr>
            <a:spLocks noGrp="1"/>
          </p:cNvSpPr>
          <p:nvPr>
            <p:ph type="pic" sz="quarter" idx="10"/>
          </p:nvPr>
        </p:nvSpPr>
        <p:spPr>
          <a:xfrm>
            <a:off x="152748" y="190500"/>
            <a:ext cx="8838504" cy="52705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Font typeface="Arial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748" y="5636653"/>
            <a:ext cx="6108352" cy="486893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ClrTx/>
              <a:buFont typeface="Arial"/>
              <a:buChar char="•"/>
              <a:defRPr sz="16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Légende</a:t>
            </a:r>
            <a:endParaRPr lang="en-US" dirty="0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  <p:pic>
        <p:nvPicPr>
          <p:cNvPr id="10" name="Image 9" descr="Logo - SAFE - Fond blanc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43"/>
          <a:stretch/>
        </p:blipFill>
        <p:spPr>
          <a:xfrm>
            <a:off x="7087783" y="5880100"/>
            <a:ext cx="1980017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7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766C68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9" name="ZoneTexte 28"/>
          <p:cNvSpPr txBox="1"/>
          <p:nvPr userDrawn="1"/>
        </p:nvSpPr>
        <p:spPr>
          <a:xfrm>
            <a:off x="4479667" y="-9525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30" name="Image 29" descr="Logo - SAFE - Fond blanc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637"/>
          <a:stretch/>
        </p:blipFill>
        <p:spPr>
          <a:xfrm>
            <a:off x="2322002" y="1079491"/>
            <a:ext cx="4499996" cy="17399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2" name="Image 1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31" name="Ellipse 30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  <p:pic>
        <p:nvPicPr>
          <p:cNvPr id="11" name="Image 10" descr="Logo - SAFE - Fond blanc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43"/>
          <a:stretch/>
        </p:blipFill>
        <p:spPr>
          <a:xfrm>
            <a:off x="7087783" y="5880100"/>
            <a:ext cx="1980017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2327" y="48955"/>
            <a:ext cx="7500089" cy="90710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517" y="1017974"/>
            <a:ext cx="9010967" cy="55880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8538563" y="6639144"/>
            <a:ext cx="538921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F630AD-A19C-4B13-8859-9EE37CF15AA4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6" name="ZoneTexte 5"/>
          <p:cNvSpPr txBox="1"/>
          <p:nvPr userDrawn="1"/>
        </p:nvSpPr>
        <p:spPr>
          <a:xfrm>
            <a:off x="4159094" y="6504419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spc="600" dirty="0" smtClean="0"/>
              <a:t>CONFIDENTIEL</a:t>
            </a:r>
            <a:endParaRPr lang="fr-FR" sz="1100" spc="600" dirty="0"/>
          </a:p>
        </p:txBody>
      </p:sp>
    </p:spTree>
    <p:extLst>
      <p:ext uri="{BB962C8B-B14F-4D97-AF65-F5344CB8AC3E}">
        <p14:creationId xmlns:p14="http://schemas.microsoft.com/office/powerpoint/2010/main" val="3996770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9" r:id="rId2"/>
    <p:sldLayoutId id="2147483767" r:id="rId3"/>
    <p:sldLayoutId id="2147483765" r:id="rId4"/>
    <p:sldLayoutId id="2147483757" r:id="rId5"/>
    <p:sldLayoutId id="2147483759" r:id="rId6"/>
    <p:sldLayoutId id="2147483770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Century Gothic"/>
          <a:ea typeface="+mj-ea"/>
          <a:cs typeface="Century Gothic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400" kern="1200">
          <a:solidFill>
            <a:srgbClr val="132C4D"/>
          </a:solidFill>
          <a:latin typeface="Century Gothic"/>
          <a:ea typeface="+mn-ea"/>
          <a:cs typeface="Century Gothic"/>
        </a:defRPr>
      </a:lvl1pPr>
      <a:lvl2pPr marL="30194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200" kern="1200">
          <a:solidFill>
            <a:srgbClr val="132C4D"/>
          </a:solidFill>
          <a:latin typeface="Century Gothic"/>
          <a:ea typeface="+mn-ea"/>
          <a:cs typeface="Century Gothic"/>
        </a:defRPr>
      </a:lvl2pPr>
      <a:lvl3pPr marL="62706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000" kern="1200">
          <a:solidFill>
            <a:srgbClr val="132C4D"/>
          </a:solidFill>
          <a:latin typeface="Century Gothic"/>
          <a:ea typeface="+mn-ea"/>
          <a:cs typeface="Century Gothic"/>
        </a:defRPr>
      </a:lvl3pPr>
      <a:lvl4pPr marL="91440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800" kern="1200">
          <a:solidFill>
            <a:srgbClr val="132C4D"/>
          </a:solidFill>
          <a:latin typeface="Century Gothic"/>
          <a:ea typeface="+mn-ea"/>
          <a:cs typeface="Century Gothic"/>
        </a:defRPr>
      </a:lvl4pPr>
      <a:lvl5pPr marL="123444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600" kern="1200">
          <a:solidFill>
            <a:srgbClr val="132C4D"/>
          </a:solidFill>
          <a:latin typeface="Century Gothic"/>
          <a:ea typeface="+mn-ea"/>
          <a:cs typeface="Century Gothic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06255" y="1658739"/>
            <a:ext cx="7728443" cy="119555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Font typeface="Arial"/>
              <a:buNone/>
              <a:defRPr sz="4400" b="1" i="0" kern="1200">
                <a:solidFill>
                  <a:srgbClr val="132C4D"/>
                </a:solidFill>
                <a:latin typeface="Century Gothic"/>
                <a:ea typeface="+mj-ea"/>
                <a:cs typeface="Century Gothic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4000" dirty="0"/>
              <a:t>[</a:t>
            </a:r>
            <a:r>
              <a:rPr lang="fr-FR" sz="4000" dirty="0" smtClean="0"/>
              <a:t>Acronyme du projet] </a:t>
            </a:r>
          </a:p>
          <a:p>
            <a:r>
              <a:rPr lang="fr-FR" sz="2800" dirty="0"/>
              <a:t>[</a:t>
            </a:r>
            <a:r>
              <a:rPr lang="fr-FR" sz="2800" dirty="0" smtClean="0"/>
              <a:t>Nom complet du projet]</a:t>
            </a:r>
            <a:endParaRPr lang="en-US" sz="2800" dirty="0"/>
          </a:p>
        </p:txBody>
      </p:sp>
      <p:pic>
        <p:nvPicPr>
          <p:cNvPr id="7" name="Image 6" descr="Logo - SAFE - Fond blanc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82"/>
          <a:stretch/>
        </p:blipFill>
        <p:spPr>
          <a:xfrm>
            <a:off x="3025479" y="162847"/>
            <a:ext cx="3153133" cy="1208753"/>
          </a:xfrm>
          <a:prstGeom prst="rect">
            <a:avLst/>
          </a:prstGeom>
        </p:spPr>
      </p:pic>
      <p:sp>
        <p:nvSpPr>
          <p:cNvPr id="9" name="Rectangle à coins arrondis 8"/>
          <p:cNvSpPr/>
          <p:nvPr/>
        </p:nvSpPr>
        <p:spPr>
          <a:xfrm>
            <a:off x="2991098" y="4283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 DES PARTENAIRES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4971098" y="4283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 DES PARTENAIRES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055098" y="2915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 DES PARTENAIRES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3999098" y="2915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 DES PARTENAIRES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5979098" y="2915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 DES PARTENAIRES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7088366" y="5843846"/>
            <a:ext cx="1944000" cy="9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cap="sm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DUREE : </a:t>
            </a:r>
          </a:p>
          <a:p>
            <a:r>
              <a:rPr lang="fr-FR" sz="1600" b="1" cap="sm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BUDGET : </a:t>
            </a:r>
          </a:p>
          <a:p>
            <a:r>
              <a:rPr lang="fr-FR" sz="1600" b="1" cap="sm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SUBV. : 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4964366" y="5843846"/>
            <a:ext cx="1944000" cy="9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DAS</a:t>
            </a:r>
          </a:p>
          <a:p>
            <a:pPr algn="ctr"/>
            <a:r>
              <a:rPr lang="fr-FR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XXX 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915380" y="6452661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spc="600" dirty="0" smtClean="0"/>
              <a:t>CONFIDENTIEL</a:t>
            </a:r>
            <a:endParaRPr lang="fr-FR" sz="1100" spc="600" dirty="0"/>
          </a:p>
        </p:txBody>
      </p:sp>
    </p:spTree>
    <p:extLst>
      <p:ext uri="{BB962C8B-B14F-4D97-AF65-F5344CB8AC3E}">
        <p14:creationId xmlns:p14="http://schemas.microsoft.com/office/powerpoint/2010/main" val="2906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[Acronyme] – Marchés visés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798586"/>
              </p:ext>
            </p:extLst>
          </p:nvPr>
        </p:nvGraphicFramePr>
        <p:xfrm>
          <a:off x="144000" y="1071795"/>
          <a:ext cx="8856000" cy="4714411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177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1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50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Marché(s)</a:t>
                      </a:r>
                      <a:endParaRPr lang="fr-FR" sz="1800" b="1" cap="small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Qui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kern="1200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Quoi</a:t>
                      </a:r>
                      <a:endParaRPr lang="fr-FR" sz="1400" b="1" kern="1200" cap="small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Contraintes du marché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400" b="1" kern="1200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Parts de marché</a:t>
                      </a:r>
                      <a:endParaRPr lang="fr-FR" sz="1400" b="1" kern="1200" cap="small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4851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Principale ou secondaire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Quels sont les clients / utilisateurs que vous comptez adresser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Quels sont les produits et/ou services que vous comptez vendre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Prix plancher, les performances techniques à atteindre, ...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i="1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485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485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485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3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[Acronyme] </a:t>
            </a:r>
            <a:r>
              <a:rPr lang="fr-FR" dirty="0" smtClean="0"/>
              <a:t>– Chaîne de valeur et modèle d’affaire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32000" y="976380"/>
            <a:ext cx="1800000" cy="360000"/>
          </a:xfrm>
          <a:prstGeom prst="roundRect">
            <a:avLst>
              <a:gd name="adj" fmla="val 4662"/>
            </a:avLst>
          </a:prstGeom>
          <a:solidFill>
            <a:schemeClr val="bg2">
              <a:lumMod val="2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cap="small" dirty="0" smtClean="0">
                <a:solidFill>
                  <a:schemeClr val="bg2">
                    <a:lumMod val="75000"/>
                  </a:schemeClr>
                </a:solidFill>
              </a:rPr>
              <a:t>Définition du besoin</a:t>
            </a:r>
            <a:endParaRPr lang="fr-FR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592000" y="976380"/>
            <a:ext cx="1800000" cy="360000"/>
          </a:xfrm>
          <a:prstGeom prst="roundRect">
            <a:avLst>
              <a:gd name="adj" fmla="val 4662"/>
            </a:avLst>
          </a:prstGeom>
          <a:solidFill>
            <a:schemeClr val="bg2">
              <a:lumMod val="2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cap="small" dirty="0" smtClean="0">
                <a:solidFill>
                  <a:schemeClr val="bg2">
                    <a:lumMod val="75000"/>
                  </a:schemeClr>
                </a:solidFill>
              </a:rPr>
              <a:t>Briques technologiques</a:t>
            </a:r>
            <a:endParaRPr lang="fr-FR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752000" y="976380"/>
            <a:ext cx="1800000" cy="360000"/>
          </a:xfrm>
          <a:prstGeom prst="roundRect">
            <a:avLst>
              <a:gd name="adj" fmla="val 4662"/>
            </a:avLst>
          </a:prstGeom>
          <a:solidFill>
            <a:schemeClr val="bg2">
              <a:lumMod val="2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cap="small" dirty="0" smtClean="0">
                <a:solidFill>
                  <a:schemeClr val="bg2">
                    <a:lumMod val="75000"/>
                  </a:schemeClr>
                </a:solidFill>
              </a:rPr>
              <a:t>Intégration / certification</a:t>
            </a:r>
            <a:endParaRPr lang="fr-FR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912000" y="976380"/>
            <a:ext cx="1800000" cy="360000"/>
          </a:xfrm>
          <a:prstGeom prst="roundRect">
            <a:avLst>
              <a:gd name="adj" fmla="val 4662"/>
            </a:avLst>
          </a:prstGeom>
          <a:solidFill>
            <a:schemeClr val="bg2">
              <a:lumMod val="2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cap="small" dirty="0" smtClean="0">
                <a:solidFill>
                  <a:schemeClr val="bg2">
                    <a:lumMod val="75000"/>
                  </a:schemeClr>
                </a:solidFill>
              </a:rPr>
              <a:t>Exploitation</a:t>
            </a:r>
            <a:endParaRPr lang="fr-FR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432000" y="1444380"/>
            <a:ext cx="1800000" cy="2538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Marché principal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592000" y="1444380"/>
            <a:ext cx="1800000" cy="1260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 smtClean="0">
                <a:solidFill>
                  <a:schemeClr val="tx1"/>
                </a:solidFill>
              </a:rPr>
              <a:t>Briques 1</a:t>
            </a:r>
          </a:p>
          <a:p>
            <a:endParaRPr lang="fr-FR" sz="1100" b="1" i="1" dirty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752000" y="1444380"/>
            <a:ext cx="1800000" cy="2592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endParaRPr lang="fr-FR" sz="1100" b="1" i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912000" y="1678533"/>
            <a:ext cx="1800000" cy="195202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Marché </a:t>
            </a:r>
            <a:r>
              <a:rPr lang="fr-FR" sz="1100" b="1" i="1" cap="small" dirty="0" smtClean="0">
                <a:solidFill>
                  <a:schemeClr val="tx1"/>
                </a:solidFill>
              </a:rPr>
              <a:t>principal</a:t>
            </a:r>
            <a:endParaRPr lang="fr-FR" sz="1100" b="1" i="1" cap="small" dirty="0">
              <a:solidFill>
                <a:schemeClr val="tx1"/>
              </a:solidFill>
            </a:endParaRPr>
          </a:p>
          <a:p>
            <a:endParaRPr lang="fr-FR" sz="1100" b="1" i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6912000" y="3730014"/>
            <a:ext cx="1800000" cy="2038397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Marché </a:t>
            </a:r>
            <a:r>
              <a:rPr lang="fr-FR" sz="1100" b="1" i="1" cap="small" dirty="0" smtClean="0">
                <a:solidFill>
                  <a:schemeClr val="tx1"/>
                </a:solidFill>
              </a:rPr>
              <a:t>secondaire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973103" y="2344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432000" y="4072380"/>
            <a:ext cx="1800000" cy="2538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Marché secondaire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973103" y="4972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699872" y="1876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3563888" y="1876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592000" y="2776380"/>
            <a:ext cx="1800000" cy="1260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Briques 2</a:t>
            </a:r>
            <a:endParaRPr lang="fr-FR" sz="1100" b="1" i="1" cap="small" dirty="0" smtClean="0">
              <a:solidFill>
                <a:schemeClr val="tx1"/>
              </a:solidFill>
            </a:endParaRPr>
          </a:p>
          <a:p>
            <a:endParaRPr lang="fr-FR" sz="1100" b="1" i="1" dirty="0">
              <a:solidFill>
                <a:schemeClr val="tx1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2593028" y="4108380"/>
            <a:ext cx="1800000" cy="1260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Briques 3</a:t>
            </a:r>
            <a:endParaRPr lang="fr-FR" sz="1100" b="1" i="1" cap="small" dirty="0" smtClean="0">
              <a:solidFill>
                <a:schemeClr val="tx1"/>
              </a:solidFill>
            </a:endParaRPr>
          </a:p>
          <a:p>
            <a:endParaRPr lang="fr-FR" sz="1100" b="1" i="1" dirty="0">
              <a:solidFill>
                <a:schemeClr val="tx1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2699872" y="3208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3563888" y="3208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2592000" y="5440380"/>
            <a:ext cx="1800000" cy="1260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Briques 4</a:t>
            </a:r>
            <a:endParaRPr lang="fr-FR" sz="1100" b="1" i="1" cap="small" dirty="0" smtClean="0">
              <a:solidFill>
                <a:schemeClr val="tx1"/>
              </a:solidFill>
            </a:endParaRPr>
          </a:p>
          <a:p>
            <a:endParaRPr lang="fr-FR" sz="1100" b="1" i="1" dirty="0">
              <a:solidFill>
                <a:schemeClr val="tx1"/>
              </a:solidFill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699872" y="4540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3563888" y="4540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2699872" y="5872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3563888" y="5872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8" name="Rectangle à coins arrondis 27"/>
          <p:cNvSpPr/>
          <p:nvPr/>
        </p:nvSpPr>
        <p:spPr>
          <a:xfrm>
            <a:off x="5292000" y="2344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7452000" y="2344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7452000" y="4135196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cxnSp>
        <p:nvCxnSpPr>
          <p:cNvPr id="31" name="Connecteur droit avec flèche 30"/>
          <p:cNvCxnSpPr>
            <a:stCxn id="14" idx="3"/>
            <a:endCxn id="17" idx="1"/>
          </p:cNvCxnSpPr>
          <p:nvPr/>
        </p:nvCxnSpPr>
        <p:spPr>
          <a:xfrm flipV="1">
            <a:off x="1693103" y="2236380"/>
            <a:ext cx="1006769" cy="468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18" idx="3"/>
          </p:cNvCxnSpPr>
          <p:nvPr/>
        </p:nvCxnSpPr>
        <p:spPr>
          <a:xfrm>
            <a:off x="4283888" y="2236380"/>
            <a:ext cx="1008112" cy="477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17" idx="3"/>
            <a:endCxn id="28" idx="1"/>
          </p:cNvCxnSpPr>
          <p:nvPr/>
        </p:nvCxnSpPr>
        <p:spPr>
          <a:xfrm>
            <a:off x="3419872" y="2236380"/>
            <a:ext cx="1872128" cy="468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19" idx="3"/>
            <a:endCxn id="28" idx="1"/>
          </p:cNvCxnSpPr>
          <p:nvPr/>
        </p:nvCxnSpPr>
        <p:spPr>
          <a:xfrm flipV="1">
            <a:off x="4392000" y="2704380"/>
            <a:ext cx="900000" cy="702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24" idx="3"/>
          </p:cNvCxnSpPr>
          <p:nvPr/>
        </p:nvCxnSpPr>
        <p:spPr>
          <a:xfrm flipV="1">
            <a:off x="3419872" y="2713380"/>
            <a:ext cx="1872128" cy="2187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23" idx="3"/>
            <a:endCxn id="28" idx="1"/>
          </p:cNvCxnSpPr>
          <p:nvPr/>
        </p:nvCxnSpPr>
        <p:spPr>
          <a:xfrm flipV="1">
            <a:off x="4392000" y="2704380"/>
            <a:ext cx="900000" cy="3366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25" idx="3"/>
            <a:endCxn id="30" idx="1"/>
          </p:cNvCxnSpPr>
          <p:nvPr/>
        </p:nvCxnSpPr>
        <p:spPr>
          <a:xfrm flipV="1">
            <a:off x="4283888" y="4495196"/>
            <a:ext cx="3168112" cy="405184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à coins arrondis 37"/>
          <p:cNvSpPr/>
          <p:nvPr/>
        </p:nvSpPr>
        <p:spPr>
          <a:xfrm>
            <a:off x="7452000" y="4900378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cxnSp>
        <p:nvCxnSpPr>
          <p:cNvPr id="39" name="Connecteur droit avec flèche 38"/>
          <p:cNvCxnSpPr>
            <a:stCxn id="27" idx="3"/>
            <a:endCxn id="38" idx="1"/>
          </p:cNvCxnSpPr>
          <p:nvPr/>
        </p:nvCxnSpPr>
        <p:spPr>
          <a:xfrm flipV="1">
            <a:off x="4283888" y="5260378"/>
            <a:ext cx="3168112" cy="972002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stCxn id="28" idx="3"/>
            <a:endCxn id="29" idx="1"/>
          </p:cNvCxnSpPr>
          <p:nvPr/>
        </p:nvCxnSpPr>
        <p:spPr>
          <a:xfrm>
            <a:off x="6012000" y="2704380"/>
            <a:ext cx="1440000" cy="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16" idx="3"/>
            <a:endCxn id="26" idx="1"/>
          </p:cNvCxnSpPr>
          <p:nvPr/>
        </p:nvCxnSpPr>
        <p:spPr>
          <a:xfrm>
            <a:off x="1693103" y="5332380"/>
            <a:ext cx="1006769" cy="900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 rot="-2700000">
            <a:off x="484347" y="3435660"/>
            <a:ext cx="2847036" cy="769441"/>
          </a:xfrm>
          <a:prstGeom prst="rect">
            <a:avLst/>
          </a:prstGeom>
          <a:ln w="28575"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sz="4400" cap="small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EXEMPLE</a:t>
            </a:r>
          </a:p>
        </p:txBody>
      </p:sp>
    </p:spTree>
    <p:extLst>
      <p:ext uri="{BB962C8B-B14F-4D97-AF65-F5344CB8AC3E}">
        <p14:creationId xmlns:p14="http://schemas.microsoft.com/office/powerpoint/2010/main" val="83998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[Acronyme] </a:t>
            </a:r>
            <a:r>
              <a:rPr lang="fr-FR" dirty="0" smtClean="0"/>
              <a:t>– Reste à faire pour la mise sur le marché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80000" y="900000"/>
            <a:ext cx="8784000" cy="4782953"/>
          </a:xfrm>
          <a:prstGeom prst="roundRect">
            <a:avLst>
              <a:gd name="adj" fmla="val 2078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>
                <a:solidFill>
                  <a:schemeClr val="bg2">
                    <a:lumMod val="50000"/>
                  </a:schemeClr>
                </a:solidFill>
              </a:rPr>
              <a:t>Stratégie d’industrialisation et de commercialisation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Quelles sont les étapes </a:t>
            </a:r>
            <a:r>
              <a:rPr lang="fr-FR" sz="1200" b="1" dirty="0" smtClean="0">
                <a:solidFill>
                  <a:schemeClr val="tx1"/>
                </a:solidFill>
              </a:rPr>
              <a:t>et/ou verrous à </a:t>
            </a:r>
            <a:r>
              <a:rPr lang="fr-FR" sz="1200" b="1" dirty="0">
                <a:solidFill>
                  <a:schemeClr val="tx1"/>
                </a:solidFill>
              </a:rPr>
              <a:t>franchir à l’issue du projet pour effectivement rentrer sur le marché </a:t>
            </a:r>
            <a:r>
              <a:rPr lang="fr-FR" sz="1200" b="1" dirty="0" smtClean="0">
                <a:solidFill>
                  <a:schemeClr val="tx1"/>
                </a:solidFill>
              </a:rPr>
              <a:t>?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39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[Acronyme] </a:t>
            </a:r>
            <a:r>
              <a:rPr lang="fr-FR" dirty="0" smtClean="0"/>
              <a:t>– Retombées économiques projet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636195"/>
              </p:ext>
            </p:extLst>
          </p:nvPr>
        </p:nvGraphicFramePr>
        <p:xfrm>
          <a:off x="252000" y="963636"/>
          <a:ext cx="8640000" cy="3017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07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75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4643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Phase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43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Année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 –</a:t>
                      </a:r>
                      <a:r>
                        <a:rPr lang="fr-FR" sz="12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  <a:endParaRPr lang="fr-FR" sz="1200" b="1" baseline="-250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4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7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8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43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Marché</a:t>
                      </a:r>
                      <a:r>
                        <a:rPr lang="fr-FR" sz="1200" b="0" baseline="0" dirty="0" smtClean="0"/>
                        <a:t> </a:t>
                      </a:r>
                      <a:r>
                        <a:rPr lang="fr-FR" sz="1200" b="0" dirty="0" smtClean="0"/>
                        <a:t>Visé (unités)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43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Prix de vente (k€)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43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Marge Brute Unitaire (k€)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430">
                <a:tc>
                  <a:txBody>
                    <a:bodyPr/>
                    <a:lstStyle/>
                    <a:p>
                      <a:pPr algn="l"/>
                      <a:r>
                        <a:rPr lang="fr-FR" sz="1200" b="1" dirty="0" smtClean="0"/>
                        <a:t>CA (k€)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/>
                        <a:t>Marge Brute</a:t>
                      </a:r>
                      <a:r>
                        <a:rPr lang="fr-FR" sz="1200" b="1" baseline="0" dirty="0" smtClean="0"/>
                        <a:t> </a:t>
                      </a:r>
                      <a:r>
                        <a:rPr lang="fr-FR" sz="1200" b="1" dirty="0" smtClean="0"/>
                        <a:t>Total (k€)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43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Investissements (k€)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43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Autres Frais (k€)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/>
                        <a:t>Bénéfices Bruts</a:t>
                      </a:r>
                      <a:r>
                        <a:rPr lang="fr-FR" sz="1200" b="1" baseline="0" dirty="0" smtClean="0"/>
                        <a:t> </a:t>
                      </a:r>
                      <a:r>
                        <a:rPr lang="fr-FR" sz="1200" b="1" dirty="0" smtClean="0"/>
                        <a:t>(k€)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6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/>
                        <a:t>Bénéfices Bruts Cumulés (k€)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765342"/>
              </p:ext>
            </p:extLst>
          </p:nvPr>
        </p:nvGraphicFramePr>
        <p:xfrm>
          <a:off x="252000" y="4157389"/>
          <a:ext cx="8640000" cy="1371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07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75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Phase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92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Année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 –</a:t>
                      </a:r>
                      <a:r>
                        <a:rPr lang="fr-FR" sz="12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fr-FR" sz="1200" b="1" baseline="-250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4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7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8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216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Emploi</a:t>
                      </a:r>
                      <a:r>
                        <a:rPr lang="fr-FR" sz="1200" b="0" baseline="0" dirty="0" smtClean="0"/>
                        <a:t>s Générés - Entreprises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92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Emploi</a:t>
                      </a:r>
                      <a:r>
                        <a:rPr lang="fr-FR" sz="1200" b="0" baseline="0" dirty="0" smtClean="0"/>
                        <a:t>s Générés - Laboratoires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632">
                <a:tc>
                  <a:txBody>
                    <a:bodyPr/>
                    <a:lstStyle/>
                    <a:p>
                      <a:pPr algn="l"/>
                      <a:r>
                        <a:rPr lang="fr-FR" sz="1200" b="1" dirty="0" smtClean="0"/>
                        <a:t>Emploi</a:t>
                      </a:r>
                      <a:r>
                        <a:rPr lang="fr-FR" sz="1200" b="1" baseline="0" dirty="0" smtClean="0"/>
                        <a:t>s Générés - Total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41106" y="5660136"/>
            <a:ext cx="88092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/>
              <a:t>Le soutien apporté par l’Etat aux bénéficiaires se fait sous forme d’aides d’État </a:t>
            </a:r>
            <a:r>
              <a:rPr lang="fr-FR" sz="1400" i="1" dirty="0" smtClean="0"/>
              <a:t>constituées de </a:t>
            </a:r>
            <a:r>
              <a:rPr lang="fr-FR" sz="1400" i="1" dirty="0"/>
              <a:t>subventions et/ou d’avances récupérables.</a:t>
            </a:r>
          </a:p>
        </p:txBody>
      </p:sp>
    </p:spTree>
    <p:extLst>
      <p:ext uri="{BB962C8B-B14F-4D97-AF65-F5344CB8AC3E}">
        <p14:creationId xmlns:p14="http://schemas.microsoft.com/office/powerpoint/2010/main" val="239765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Acronyme – Retombées économiques partenaires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212556"/>
              </p:ext>
            </p:extLst>
          </p:nvPr>
        </p:nvGraphicFramePr>
        <p:xfrm>
          <a:off x="180000" y="900001"/>
          <a:ext cx="8834603" cy="5193294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123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9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17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7613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Partenaires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Retombées économiques</a:t>
                      </a:r>
                      <a:r>
                        <a:rPr lang="fr-FR" sz="12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du projet (CA &amp; emplois)</a:t>
                      </a:r>
                      <a:endParaRPr lang="fr-FR" sz="1200" b="1" baseline="-250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Autres retombées possibles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3309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445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3309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3309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3309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0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[Acronyme] – Résumé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-37752" y="6228381"/>
            <a:ext cx="469552" cy="365125"/>
          </a:xfrm>
        </p:spPr>
        <p:txBody>
          <a:bodyPr/>
          <a:lstStyle/>
          <a:p>
            <a:fld id="{E043011B-CF4E-1D4A-AE39-D7F0C992680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6247606" y="999054"/>
            <a:ext cx="2818756" cy="4806524"/>
          </a:xfrm>
          <a:prstGeom prst="roundRect">
            <a:avLst>
              <a:gd name="adj" fmla="val 6224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600" b="1" u="sng" dirty="0"/>
              <a:t>Budget R&amp;D du projet : </a:t>
            </a:r>
            <a:r>
              <a:rPr lang="fr-FR" sz="1600" dirty="0"/>
              <a:t>	k€</a:t>
            </a:r>
          </a:p>
          <a:p>
            <a:pPr>
              <a:defRPr/>
            </a:pPr>
            <a:r>
              <a:rPr lang="fr-FR" sz="1600" b="1" u="sng" dirty="0"/>
              <a:t>Aide demandée :  </a:t>
            </a:r>
            <a:r>
              <a:rPr lang="fr-FR" sz="1600" dirty="0"/>
              <a:t>		k€</a:t>
            </a:r>
          </a:p>
          <a:p>
            <a:pPr>
              <a:defRPr/>
            </a:pPr>
            <a:r>
              <a:rPr lang="fr-FR" sz="1600" b="1" u="sng" dirty="0"/>
              <a:t>Durée du projet : </a:t>
            </a:r>
            <a:r>
              <a:rPr lang="fr-FR" sz="1600" dirty="0"/>
              <a:t>		mois</a:t>
            </a:r>
          </a:p>
          <a:p>
            <a:pPr>
              <a:defRPr/>
            </a:pPr>
            <a:endParaRPr lang="fr-FR" sz="1600" b="1" u="sng" dirty="0"/>
          </a:p>
          <a:p>
            <a:pPr>
              <a:defRPr/>
            </a:pPr>
            <a:r>
              <a:rPr lang="fr-FR" sz="1600" b="1" u="sng" dirty="0"/>
              <a:t>Partenaires : </a:t>
            </a:r>
            <a:endParaRPr lang="fr-FR" sz="1600" dirty="0"/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400" i="1" dirty="0"/>
              <a:t>[Liste des partenaires]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15888" y="999053"/>
            <a:ext cx="5913976" cy="174891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800" b="1" u="sng" dirty="0">
                <a:solidFill>
                  <a:schemeClr val="accent1"/>
                </a:solidFill>
              </a:rPr>
              <a:t>Enjeux stratégiques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115889" y="4803635"/>
            <a:ext cx="5913975" cy="1789871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800" b="1" u="sng" dirty="0">
                <a:solidFill>
                  <a:schemeClr val="accent1"/>
                </a:solidFill>
              </a:rPr>
              <a:t>Retombées </a:t>
            </a:r>
            <a:r>
              <a:rPr lang="fr-FR" sz="1800" b="1" u="sng" dirty="0" smtClean="0">
                <a:solidFill>
                  <a:schemeClr val="accent1"/>
                </a:solidFill>
              </a:rPr>
              <a:t>économiques </a:t>
            </a:r>
            <a:r>
              <a:rPr lang="fr-FR" sz="1800" b="1" u="sng" dirty="0">
                <a:solidFill>
                  <a:schemeClr val="accent1"/>
                </a:solidFill>
              </a:rPr>
              <a:t>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115888" y="2882131"/>
            <a:ext cx="5913976" cy="1764227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800" b="1" u="sng" dirty="0">
                <a:solidFill>
                  <a:schemeClr val="accent1"/>
                </a:solidFill>
              </a:rPr>
              <a:t>Objectifs techniques / Verrous technologiques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3413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[Acronyme]  – Contexte et Objectifs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-37752" y="6503456"/>
            <a:ext cx="469552" cy="365125"/>
          </a:xfrm>
        </p:spPr>
        <p:txBody>
          <a:bodyPr/>
          <a:lstStyle/>
          <a:p>
            <a:fld id="{E043011B-CF4E-1D4A-AE39-D7F0C992680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110362" y="881928"/>
            <a:ext cx="6840000" cy="27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Problématique client(s) / filière(s)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Répondez </a:t>
            </a:r>
            <a:r>
              <a:rPr lang="fr-FR" sz="1200" b="1" dirty="0">
                <a:solidFill>
                  <a:schemeClr val="tx1"/>
                </a:solidFill>
              </a:rPr>
              <a:t>à la question ‘pour quoi faire </a:t>
            </a:r>
            <a:r>
              <a:rPr lang="fr-FR" sz="1200" b="1" dirty="0" smtClean="0">
                <a:solidFill>
                  <a:schemeClr val="tx1"/>
                </a:solidFill>
              </a:rPr>
              <a:t>?’, en </a:t>
            </a:r>
            <a:r>
              <a:rPr lang="fr-FR" sz="1200" b="1" dirty="0">
                <a:solidFill>
                  <a:schemeClr val="tx1"/>
                </a:solidFill>
              </a:rPr>
              <a:t>expliquant synthétiquement (en 3 lignes) </a:t>
            </a:r>
            <a:r>
              <a:rPr lang="fr-FR" sz="1200" b="1" dirty="0" smtClean="0">
                <a:solidFill>
                  <a:schemeClr val="tx1"/>
                </a:solidFill>
              </a:rPr>
              <a:t>la problématique </a:t>
            </a:r>
            <a:r>
              <a:rPr lang="fr-FR" sz="1200" b="1" dirty="0">
                <a:solidFill>
                  <a:schemeClr val="tx1"/>
                </a:solidFill>
              </a:rPr>
              <a:t>à laquelle doit répondre le </a:t>
            </a:r>
            <a:r>
              <a:rPr lang="fr-FR" sz="1200" b="1" dirty="0" smtClean="0">
                <a:solidFill>
                  <a:schemeClr val="tx1"/>
                </a:solidFill>
              </a:rPr>
              <a:t>projet et son caractère stratégique.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97024" y="3766584"/>
            <a:ext cx="6840000" cy="27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Réponse</a:t>
            </a: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Décrivez </a:t>
            </a:r>
            <a:r>
              <a:rPr lang="fr-FR" sz="1200" b="1" dirty="0">
                <a:solidFill>
                  <a:schemeClr val="tx1"/>
                </a:solidFill>
              </a:rPr>
              <a:t>de manière claire et synthétique, les grandes lignes de la solution </a:t>
            </a:r>
            <a:r>
              <a:rPr lang="fr-FR" sz="1200" b="1" dirty="0" smtClean="0">
                <a:solidFill>
                  <a:schemeClr val="tx1"/>
                </a:solidFill>
              </a:rPr>
              <a:t>envisagée: technologies</a:t>
            </a:r>
            <a:r>
              <a:rPr lang="fr-FR" sz="1200" b="1" dirty="0">
                <a:solidFill>
                  <a:schemeClr val="tx1"/>
                </a:solidFill>
              </a:rPr>
              <a:t>, produits, services, …</a:t>
            </a: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67544" y="1511928"/>
            <a:ext cx="1440000" cy="1440000"/>
          </a:xfrm>
          <a:prstGeom prst="roundRect">
            <a:avLst>
              <a:gd name="adj" fmla="val 4662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small" dirty="0" smtClean="0">
                <a:solidFill>
                  <a:schemeClr val="tx1"/>
                </a:solidFill>
              </a:rPr>
              <a:t>IMAGE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7364000" y="4105449"/>
            <a:ext cx="1440000" cy="1440000"/>
          </a:xfrm>
          <a:prstGeom prst="roundRect">
            <a:avLst>
              <a:gd name="adj" fmla="val 4662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small" dirty="0" smtClean="0">
                <a:solidFill>
                  <a:schemeClr val="tx1"/>
                </a:solidFill>
              </a:rPr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42369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[Acronyme] </a:t>
            </a:r>
            <a:r>
              <a:rPr lang="fr-FR" dirty="0" smtClean="0"/>
              <a:t>– Positionnement concurrentiel (1/2)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616210"/>
              </p:ext>
            </p:extLst>
          </p:nvPr>
        </p:nvGraphicFramePr>
        <p:xfrm>
          <a:off x="144000" y="999000"/>
          <a:ext cx="8856000" cy="486000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95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Solutions Existantes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Forces</a:t>
                      </a:r>
                      <a:endParaRPr lang="fr-FR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Faiblesses</a:t>
                      </a:r>
                      <a:endParaRPr lang="fr-FR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Citez, si possible, les solutions répondant en partie au problème (si il n’existe rien d’équivalent à votre solution, le préciser), …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en décrivant leurs forces (en utilisant des mots clés ou des phrases courtes), …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… et leurs faiblesses (en utilisant des mots clés ou des phrases courtes).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Solution Proposée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Forces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Faiblesses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Citez votre solution,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en décrivant ses forces,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et ses faiblesses.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74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dirty="0" smtClean="0"/>
              <a:t>[Acronyme] – </a:t>
            </a:r>
            <a:r>
              <a:rPr dirty="0" err="1" smtClean="0"/>
              <a:t>Positionnement</a:t>
            </a:r>
            <a:r>
              <a:rPr dirty="0" smtClean="0"/>
              <a:t> </a:t>
            </a:r>
            <a:r>
              <a:rPr lang="fr-FR" dirty="0" smtClean="0"/>
              <a:t>c</a:t>
            </a:r>
            <a:r>
              <a:rPr dirty="0" err="1" smtClean="0"/>
              <a:t>oncurrentiel</a:t>
            </a:r>
            <a:r>
              <a:rPr dirty="0" smtClean="0"/>
              <a:t> (2/2) 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fr-FR" sz="1026" i="1" dirty="0">
                <a:solidFill>
                  <a:schemeClr val="tx2">
                    <a:lumMod val="75000"/>
                  </a:schemeClr>
                </a:solidFill>
              </a:rPr>
              <a:t>Décrivez comment votre projet se positionne par rapport aux projets qui ont déjà été </a:t>
            </a:r>
            <a:r>
              <a:rPr lang="fr-FR" sz="1026" i="1" dirty="0" smtClean="0">
                <a:solidFill>
                  <a:schemeClr val="tx2">
                    <a:lumMod val="75000"/>
                  </a:schemeClr>
                </a:solidFill>
              </a:rPr>
              <a:t>réalisés </a:t>
            </a:r>
            <a:r>
              <a:rPr lang="fr-FR" sz="1026" i="1" dirty="0">
                <a:solidFill>
                  <a:schemeClr val="tx2">
                    <a:lumMod val="75000"/>
                  </a:schemeClr>
                </a:solidFill>
              </a:rPr>
              <a:t>ou sont en cours de réalisation sur le sujet</a:t>
            </a:r>
          </a:p>
          <a:p>
            <a:pPr>
              <a:defRPr/>
            </a:pPr>
            <a:endParaRPr lang="fr-FR" dirty="0"/>
          </a:p>
        </p:txBody>
      </p:sp>
      <p:sp>
        <p:nvSpPr>
          <p:cNvPr id="7173" name="Espace réservé du numéro de diapositive 4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1C96D77-F091-4778-81E7-59393D798BEB}" type="slidenum">
              <a:rPr lang="fr-FR" altLang="fr-FR"/>
              <a:pPr/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6687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[Acronyme] – Contenu technique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80000" y="900000"/>
            <a:ext cx="8784000" cy="4834228"/>
          </a:xfrm>
          <a:prstGeom prst="roundRect">
            <a:avLst>
              <a:gd name="adj" fmla="val 2078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Solutions détaillées</a:t>
            </a:r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b="1" dirty="0">
                <a:solidFill>
                  <a:schemeClr val="tx1"/>
                </a:solidFill>
              </a:rPr>
              <a:t>Si nécessaire, précisez tout élément technique qui serait susceptible d’améliorer la compréhension de la solution envisagée ; Utilisez de préférence des schémas ; Cette planche n’est pas obligatoire et a pour but d’aller plus loin dans la description du projet</a:t>
            </a:r>
            <a:r>
              <a:rPr lang="fr-FR" sz="1200" b="1" dirty="0" smtClean="0">
                <a:solidFill>
                  <a:schemeClr val="tx1"/>
                </a:solidFill>
              </a:rPr>
              <a:t>.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9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[Acronyme] </a:t>
            </a:r>
            <a:r>
              <a:rPr lang="fr-FR" dirty="0" smtClean="0"/>
              <a:t>- Innovations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305351"/>
              </p:ext>
            </p:extLst>
          </p:nvPr>
        </p:nvGraphicFramePr>
        <p:xfrm>
          <a:off x="144000" y="1210470"/>
          <a:ext cx="8856000" cy="443706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95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Verrous (technologiques ou usages)</a:t>
                      </a:r>
                      <a:endParaRPr lang="fr-FR" sz="1800" b="1" cap="small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Solution innovante associée 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Partenaire(s) ayant la compétence 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Précisez les verrous, le TRL associé en début de projet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les solutions (</a:t>
                      </a:r>
                      <a:r>
                        <a:rPr lang="fr-FR" sz="1200" i="1" dirty="0" err="1" smtClean="0">
                          <a:solidFill>
                            <a:schemeClr val="tx1"/>
                          </a:solidFill>
                        </a:rPr>
                        <a:t>process</a:t>
                      </a: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, technologie, …) pour les lever, le TRL associé en fin de projet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… et les partenaires capable de développer la solution.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66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[Acronyme] </a:t>
            </a:r>
            <a:r>
              <a:rPr lang="fr-FR" dirty="0" smtClean="0"/>
              <a:t>- Partenariat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294944"/>
              </p:ext>
            </p:extLst>
          </p:nvPr>
        </p:nvGraphicFramePr>
        <p:xfrm>
          <a:off x="251760" y="1336361"/>
          <a:ext cx="8640480" cy="418527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07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8816">
                <a:tc gridSpan="2">
                  <a:txBody>
                    <a:bodyPr/>
                    <a:lstStyle/>
                    <a:p>
                      <a:r>
                        <a:rPr lang="fr-FR" sz="1600" cap="small" dirty="0" smtClean="0"/>
                        <a:t>Partenaires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Type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CP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Rôle</a:t>
                      </a:r>
                      <a:r>
                        <a:rPr lang="fr-FR" sz="1600" cap="small" baseline="0" dirty="0" smtClean="0"/>
                        <a:t> du partenaire dans le projet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291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LOGO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XXXXX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PME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3291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ETI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3291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GG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3291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LABO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3291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…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56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dirty="0" smtClean="0"/>
              <a:t>[Acronyme] – Organisation du projet</a:t>
            </a:r>
            <a:endParaRPr dirty="0"/>
          </a:p>
        </p:txBody>
      </p:sp>
      <p:sp>
        <p:nvSpPr>
          <p:cNvPr id="9219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altLang="fr-FR" sz="1368" i="1"/>
              <a:t>Précisez le planning et les lots de travaux prévus</a:t>
            </a:r>
          </a:p>
        </p:txBody>
      </p:sp>
      <p:sp>
        <p:nvSpPr>
          <p:cNvPr id="9221" name="Espace réservé du numéro de diapositive 8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F81E22C-B5F5-4C02-8596-D36DA58D9E79}" type="slidenum">
              <a:rPr lang="fr-FR" altLang="fr-FR"/>
              <a:pPr/>
              <a:t>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8450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[Acronyme] </a:t>
            </a:r>
            <a:r>
              <a:rPr lang="fr-FR" dirty="0" smtClean="0"/>
              <a:t>- Budget et aide demandée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059062"/>
              </p:ext>
            </p:extLst>
          </p:nvPr>
        </p:nvGraphicFramePr>
        <p:xfrm>
          <a:off x="252000" y="900000"/>
          <a:ext cx="8640480" cy="3092540"/>
        </p:xfrm>
        <a:graphic>
          <a:graphicData uri="http://schemas.openxmlformats.org/drawingml/2006/table">
            <a:tbl>
              <a:tblPr firstRow="1" lastRow="1" bandRow="1">
                <a:tableStyleId>{073A0DAA-6AF3-43AB-8588-CEC1D06C72B9}</a:tableStyleId>
              </a:tblPr>
              <a:tblGrid>
                <a:gridCol w="1007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81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7788">
                <a:tc gridSpan="2">
                  <a:txBody>
                    <a:bodyPr/>
                    <a:lstStyle/>
                    <a:p>
                      <a:r>
                        <a:rPr lang="fr-FR" sz="1600" cap="small" dirty="0" smtClean="0"/>
                        <a:t>Partenaires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Type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CP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cap="small" dirty="0" smtClean="0"/>
                        <a:t>Budget (K€)</a:t>
                      </a:r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Taux (%)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Subvention (K€)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636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LOGO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XXXXX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PME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636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ETI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636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GG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636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LABO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636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…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655">
                <a:tc gridSpan="4"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TOTAL</a:t>
                      </a:r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Graphique 5"/>
          <p:cNvGraphicFramePr/>
          <p:nvPr>
            <p:extLst>
              <p:ext uri="{D42A27DB-BD31-4B8C-83A1-F6EECF244321}">
                <p14:modId xmlns:p14="http://schemas.microsoft.com/office/powerpoint/2010/main" val="1664465125"/>
              </p:ext>
            </p:extLst>
          </p:nvPr>
        </p:nvGraphicFramePr>
        <p:xfrm>
          <a:off x="2808000" y="4011810"/>
          <a:ext cx="396000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phique 6"/>
          <p:cNvGraphicFramePr/>
          <p:nvPr>
            <p:extLst>
              <p:ext uri="{D42A27DB-BD31-4B8C-83A1-F6EECF244321}">
                <p14:modId xmlns:p14="http://schemas.microsoft.com/office/powerpoint/2010/main" val="1155615135"/>
              </p:ext>
            </p:extLst>
          </p:nvPr>
        </p:nvGraphicFramePr>
        <p:xfrm>
          <a:off x="-180528" y="4011810"/>
          <a:ext cx="2412152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phique 7"/>
          <p:cNvGraphicFramePr/>
          <p:nvPr>
            <p:extLst>
              <p:ext uri="{D42A27DB-BD31-4B8C-83A1-F6EECF244321}">
                <p14:modId xmlns:p14="http://schemas.microsoft.com/office/powerpoint/2010/main" val="2351781171"/>
              </p:ext>
            </p:extLst>
          </p:nvPr>
        </p:nvGraphicFramePr>
        <p:xfrm>
          <a:off x="1476000" y="4011810"/>
          <a:ext cx="2412152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val="2252924920"/>
              </p:ext>
            </p:extLst>
          </p:nvPr>
        </p:nvGraphicFramePr>
        <p:xfrm>
          <a:off x="6372000" y="4011810"/>
          <a:ext cx="288000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7322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̀me ppt - SAFE - 1">
  <a:themeElements>
    <a:clrScheme name="Aube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scilloscop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ppt - SAFE - 1</Template>
  <TotalTime>288</TotalTime>
  <Words>777</Words>
  <Application>Microsoft Office PowerPoint</Application>
  <PresentationFormat>Affichage à l'écran (4:3)</PresentationFormat>
  <Paragraphs>209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Symbol</vt:lpstr>
      <vt:lpstr>Thème ppt - SAFE - 1</vt:lpstr>
      <vt:lpstr>Présentation PowerPoint</vt:lpstr>
      <vt:lpstr>[Acronyme]  – Contexte et Objectifs</vt:lpstr>
      <vt:lpstr>[Acronyme] – Positionnement concurrentiel (1/2)</vt:lpstr>
      <vt:lpstr>[Acronyme] – Positionnement concurrentiel (2/2) </vt:lpstr>
      <vt:lpstr>[Acronyme] – Contenu technique</vt:lpstr>
      <vt:lpstr>[Acronyme] - Innovations</vt:lpstr>
      <vt:lpstr>[Acronyme] - Partenariat </vt:lpstr>
      <vt:lpstr>[Acronyme] – Organisation du projet</vt:lpstr>
      <vt:lpstr>[Acronyme] - Budget et aide demandée</vt:lpstr>
      <vt:lpstr>[Acronyme] – Marchés visés</vt:lpstr>
      <vt:lpstr>[Acronyme] – Chaîne de valeur et modèle d’affaire</vt:lpstr>
      <vt:lpstr>[Acronyme] – Reste à faire pour la mise sur le marché </vt:lpstr>
      <vt:lpstr>[Acronyme] – Retombées économiques projet</vt:lpstr>
      <vt:lpstr>Acronyme – Retombées économiques partenaires</vt:lpstr>
      <vt:lpstr>[Acronyme] – Résumé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Anna PHILIPPE</dc:creator>
  <cp:lastModifiedBy>Christine ANDO</cp:lastModifiedBy>
  <cp:revision>22</cp:revision>
  <dcterms:created xsi:type="dcterms:W3CDTF">2016-01-05T10:38:07Z</dcterms:created>
  <dcterms:modified xsi:type="dcterms:W3CDTF">2020-08-28T14:06:39Z</dcterms:modified>
</cp:coreProperties>
</file>