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10"/>
  </p:handoutMasterIdLst>
  <p:sldIdLst>
    <p:sldId id="258" r:id="rId2"/>
    <p:sldId id="261" r:id="rId3"/>
    <p:sldId id="259" r:id="rId4"/>
    <p:sldId id="262" r:id="rId5"/>
    <p:sldId id="263" r:id="rId6"/>
    <p:sldId id="266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1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24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699F1-8D2A-4033-A2CB-B006C16DC5AC}" type="datetimeFigureOut">
              <a:rPr lang="fr-FR" smtClean="0"/>
              <a:t>26/08/2020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44423-8DEC-4A15-B18E-A7B048BF0C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86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2097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41107" y="129341"/>
            <a:ext cx="8809255" cy="531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Espace réservé du contenu 13"/>
          <p:cNvSpPr>
            <a:spLocks noGrp="1"/>
          </p:cNvSpPr>
          <p:nvPr>
            <p:ph sz="quarter" idx="10"/>
          </p:nvPr>
        </p:nvSpPr>
        <p:spPr>
          <a:xfrm>
            <a:off x="152748" y="1093788"/>
            <a:ext cx="8823014" cy="469741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 marL="1234440" indent="0">
              <a:lnSpc>
                <a:spcPct val="150000"/>
              </a:lnSpc>
              <a:buClr>
                <a:srgbClr val="132C4D"/>
              </a:buClr>
              <a:buFont typeface="Arial"/>
              <a:buNone/>
              <a:defRPr>
                <a:solidFill>
                  <a:srgbClr val="132C4D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8" name="Image 7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839" y="5888753"/>
            <a:ext cx="1788794" cy="798513"/>
          </a:xfrm>
          <a:prstGeom prst="rect">
            <a:avLst/>
          </a:prstGeom>
        </p:spPr>
      </p:pic>
      <p:pic>
        <p:nvPicPr>
          <p:cNvPr id="18" name="Image 17" descr="Logo - SAFE - Fond blanc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51"/>
          <a:stretch/>
        </p:blipFill>
        <p:spPr>
          <a:xfrm>
            <a:off x="7713142" y="6045912"/>
            <a:ext cx="1262620" cy="484197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4159094" y="6504419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spc="600" dirty="0" smtClean="0"/>
              <a:t>CONFIDENTIEL</a:t>
            </a:r>
            <a:endParaRPr lang="fr-FR" sz="1100" spc="600" dirty="0"/>
          </a:p>
        </p:txBody>
      </p:sp>
    </p:spTree>
    <p:extLst>
      <p:ext uri="{BB962C8B-B14F-4D97-AF65-F5344CB8AC3E}">
        <p14:creationId xmlns:p14="http://schemas.microsoft.com/office/powerpoint/2010/main" val="39956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Century Gothic"/>
          <a:ea typeface="+mj-ea"/>
          <a:cs typeface="Century Gothic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400" kern="1200">
          <a:solidFill>
            <a:srgbClr val="132C4D"/>
          </a:solidFill>
          <a:latin typeface="Century Gothic"/>
          <a:ea typeface="+mn-ea"/>
          <a:cs typeface="Century Gothic"/>
        </a:defRPr>
      </a:lvl1pPr>
      <a:lvl2pPr marL="30194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200" kern="1200">
          <a:solidFill>
            <a:srgbClr val="132C4D"/>
          </a:solidFill>
          <a:latin typeface="Century Gothic"/>
          <a:ea typeface="+mn-ea"/>
          <a:cs typeface="Century Gothic"/>
        </a:defRPr>
      </a:lvl2pPr>
      <a:lvl3pPr marL="62706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000" kern="1200">
          <a:solidFill>
            <a:srgbClr val="132C4D"/>
          </a:solidFill>
          <a:latin typeface="Century Gothic"/>
          <a:ea typeface="+mn-ea"/>
          <a:cs typeface="Century Gothic"/>
        </a:defRPr>
      </a:lvl3pPr>
      <a:lvl4pPr marL="91440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800" kern="1200">
          <a:solidFill>
            <a:srgbClr val="132C4D"/>
          </a:solidFill>
          <a:latin typeface="Century Gothic"/>
          <a:ea typeface="+mn-ea"/>
          <a:cs typeface="Century Gothic"/>
        </a:defRPr>
      </a:lvl4pPr>
      <a:lvl5pPr marL="123444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600" kern="1200">
          <a:solidFill>
            <a:srgbClr val="132C4D"/>
          </a:solidFill>
          <a:latin typeface="Century Gothic"/>
          <a:ea typeface="+mn-ea"/>
          <a:cs typeface="Century Gothic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Contexte </a:t>
            </a:r>
            <a:r>
              <a:rPr lang="fr-FR" dirty="0"/>
              <a:t>et Objectifs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503456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97024" y="881928"/>
            <a:ext cx="8753338" cy="27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Problématique client(s) / filière(s)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Répondez </a:t>
            </a:r>
            <a:r>
              <a:rPr lang="fr-FR" sz="1200" b="1" dirty="0">
                <a:solidFill>
                  <a:schemeClr val="tx1"/>
                </a:solidFill>
              </a:rPr>
              <a:t>à la question ‘pour quoi faire </a:t>
            </a:r>
            <a:r>
              <a:rPr lang="fr-FR" sz="1200" b="1" dirty="0" smtClean="0">
                <a:solidFill>
                  <a:schemeClr val="tx1"/>
                </a:solidFill>
              </a:rPr>
              <a:t>?’, en </a:t>
            </a:r>
            <a:r>
              <a:rPr lang="fr-FR" sz="1200" b="1" dirty="0">
                <a:solidFill>
                  <a:schemeClr val="tx1"/>
                </a:solidFill>
              </a:rPr>
              <a:t>expliquant synthétiquement (en 3 lignes) </a:t>
            </a:r>
            <a:r>
              <a:rPr lang="fr-FR" sz="1200" b="1" dirty="0" smtClean="0">
                <a:solidFill>
                  <a:schemeClr val="tx1"/>
                </a:solidFill>
              </a:rPr>
              <a:t>la problématique </a:t>
            </a:r>
            <a:r>
              <a:rPr lang="fr-FR" sz="1200" b="1" dirty="0">
                <a:solidFill>
                  <a:schemeClr val="tx1"/>
                </a:solidFill>
              </a:rPr>
              <a:t>à laquelle doit répondre le projet</a:t>
            </a:r>
            <a:r>
              <a:rPr lang="fr-FR" sz="1200" b="1" dirty="0" smtClean="0">
                <a:solidFill>
                  <a:schemeClr val="tx1"/>
                </a:solidFill>
              </a:rPr>
              <a:t>.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97024" y="3766584"/>
            <a:ext cx="8753338" cy="2227816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Réponse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Décrivez </a:t>
            </a:r>
            <a:r>
              <a:rPr lang="fr-FR" sz="1200" b="1" dirty="0">
                <a:solidFill>
                  <a:schemeClr val="tx1"/>
                </a:solidFill>
              </a:rPr>
              <a:t>de manière claire et synthétique, les grandes lignes de la solution </a:t>
            </a:r>
            <a:r>
              <a:rPr lang="fr-FR" sz="1200" b="1" dirty="0" smtClean="0">
                <a:solidFill>
                  <a:schemeClr val="tx1"/>
                </a:solidFill>
              </a:rPr>
              <a:t>envisagée: technologies</a:t>
            </a:r>
            <a:r>
              <a:rPr lang="fr-FR" sz="1200" b="1" dirty="0">
                <a:solidFill>
                  <a:schemeClr val="tx1"/>
                </a:solidFill>
              </a:rPr>
              <a:t>, produits, services, …</a:t>
            </a: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69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Innovations / Partenaires recherchés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850525"/>
              </p:ext>
            </p:extLst>
          </p:nvPr>
        </p:nvGraphicFramePr>
        <p:xfrm>
          <a:off x="144000" y="1210470"/>
          <a:ext cx="8856000" cy="453228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95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Verrous (technologiques ou usages)</a:t>
                      </a:r>
                      <a:endParaRPr lang="fr-FR" sz="1800" b="1" cap="small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Solution innovante associée 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Partenaire(s) ayant la compétence / Besoin en terme de partenaire(s)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Précisez les verrous, le TRL associé en début de projet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les solutions (</a:t>
                      </a:r>
                      <a:r>
                        <a:rPr lang="fr-FR" sz="1200" i="1" dirty="0" err="1" smtClean="0">
                          <a:solidFill>
                            <a:schemeClr val="tx1"/>
                          </a:solidFill>
                        </a:rPr>
                        <a:t>process</a:t>
                      </a: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, technologie, …) pour les lever, le TRL associé en fin de projet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… et les partenaires capable de développer la solution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66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Positionnement concurrentiel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616210"/>
              </p:ext>
            </p:extLst>
          </p:nvPr>
        </p:nvGraphicFramePr>
        <p:xfrm>
          <a:off x="144000" y="999000"/>
          <a:ext cx="8856000" cy="486000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95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Solutions Existantes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Forces</a:t>
                      </a:r>
                      <a:endParaRPr lang="fr-FR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Faiblesses</a:t>
                      </a:r>
                      <a:endParaRPr lang="fr-FR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Citez, si possible, les solutions répondant en partie au problème (si il n’existe rien d’équivalent à votre solution, le préciser), 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en décrivant leurs forces (en utilisant des mots clés ou des phrases courtes), 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… et leurs faiblesses (en utilisant des mots clés ou des phrases courtes).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Solution Proposée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Forces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Faiblesses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Citez votre solution,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en décrivant ses forces,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et ses faiblesses.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4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Contenu technique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80000" y="900000"/>
            <a:ext cx="8784000" cy="4834228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Solutions détaillées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b="1" dirty="0">
                <a:solidFill>
                  <a:schemeClr val="tx1"/>
                </a:solidFill>
              </a:rPr>
              <a:t>Si nécessaire, précisez tout élément technique qui serait susceptible d’améliorer la compréhension de la solution envisagée ; Utilisez de préférence des schémas ; Cette planche n’est pas obligatoire et a pour but d’aller plus loin dans la description du projet</a:t>
            </a:r>
            <a:r>
              <a:rPr lang="fr-FR" sz="1200" b="1" dirty="0" smtClean="0">
                <a:solidFill>
                  <a:schemeClr val="tx1"/>
                </a:solidFill>
              </a:rPr>
              <a:t>.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9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Marchés visés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798586"/>
              </p:ext>
            </p:extLst>
          </p:nvPr>
        </p:nvGraphicFramePr>
        <p:xfrm>
          <a:off x="144000" y="1071795"/>
          <a:ext cx="8856000" cy="4714411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177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50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Marché(s)</a:t>
                      </a:r>
                      <a:endParaRPr lang="fr-FR" sz="1800" b="1" cap="small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Qui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kern="1200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Quoi</a:t>
                      </a:r>
                      <a:endParaRPr lang="fr-FR" sz="1400" b="1" kern="1200" cap="small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Contraintes du marché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400" b="1" kern="1200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Parts de marché</a:t>
                      </a:r>
                      <a:endParaRPr lang="fr-FR" sz="1400" b="1" kern="1200" cap="small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Principale ou secondaire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Quels sont les clients / utilisateurs que vous comptez adresser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Quels sont les produits et/ou services que vous comptez vendre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Prix plancher, les performances techniques à atteindre, ...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i="1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3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Budget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146725"/>
              </p:ext>
            </p:extLst>
          </p:nvPr>
        </p:nvGraphicFramePr>
        <p:xfrm>
          <a:off x="252000" y="900000"/>
          <a:ext cx="8698363" cy="1078756"/>
        </p:xfrm>
        <a:graphic>
          <a:graphicData uri="http://schemas.openxmlformats.org/drawingml/2006/table">
            <a:tbl>
              <a:tblPr firstRow="1" lastRow="1" bandRow="1">
                <a:tableStyleId>{073A0DAA-6AF3-43AB-8588-CEC1D06C72B9}</a:tableStyleId>
              </a:tblPr>
              <a:tblGrid>
                <a:gridCol w="1547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5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853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7788">
                <a:tc gridSpan="2">
                  <a:txBody>
                    <a:bodyPr/>
                    <a:lstStyle/>
                    <a:p>
                      <a:r>
                        <a:rPr lang="fr-FR" sz="1600" cap="small" dirty="0" smtClean="0"/>
                        <a:t>Partenaires</a:t>
                      </a:r>
                      <a:endParaRPr lang="fr-FR" sz="1600" cap="small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Type</a:t>
                      </a:r>
                      <a:endParaRPr lang="fr-FR" sz="1600" cap="small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err="1" smtClean="0"/>
                        <a:t>Region</a:t>
                      </a:r>
                      <a:r>
                        <a:rPr lang="fr-FR" sz="1600" cap="small" dirty="0" smtClean="0"/>
                        <a:t>/ Country</a:t>
                      </a:r>
                      <a:endParaRPr lang="fr-FR" sz="1600" cap="small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cap="small" dirty="0" smtClean="0"/>
                        <a:t>Budget (K€)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ysClr val="windowText" lastClr="000000"/>
                          </a:solidFill>
                        </a:rPr>
                        <a:t>LOGO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>
                          <a:solidFill>
                            <a:sysClr val="windowText" lastClr="000000"/>
                          </a:solidFill>
                        </a:rPr>
                        <a:t>XXXXX</a:t>
                      </a:r>
                      <a:endParaRPr lang="fr-FR" sz="11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ysClr val="windowText" lastClr="000000"/>
                          </a:solidFill>
                        </a:rPr>
                        <a:t>PME</a:t>
                      </a:r>
                      <a:endParaRPr lang="fr-FR" sz="11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ysClr val="windowText" lastClr="000000"/>
                          </a:solidFill>
                        </a:rPr>
                        <a:t>XX</a:t>
                      </a:r>
                      <a:endParaRPr lang="fr-FR" sz="11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252000" y="2050473"/>
            <a:ext cx="8698362" cy="3953164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Détails des couts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b="1" dirty="0">
                <a:solidFill>
                  <a:schemeClr val="tx1"/>
                </a:solidFill>
              </a:rPr>
              <a:t>Si nécessaire, précisez tout élément </a:t>
            </a:r>
            <a:r>
              <a:rPr lang="fr-FR" sz="1200" b="1" dirty="0" smtClean="0">
                <a:solidFill>
                  <a:schemeClr val="tx1"/>
                </a:solidFill>
              </a:rPr>
              <a:t>financier </a:t>
            </a:r>
            <a:r>
              <a:rPr lang="fr-FR" sz="1200" b="1" dirty="0">
                <a:solidFill>
                  <a:schemeClr val="tx1"/>
                </a:solidFill>
              </a:rPr>
              <a:t>qui serait susceptible d’améliorer la compréhension de la solution envisagée </a:t>
            </a:r>
            <a:r>
              <a:rPr lang="fr-FR" sz="1200" b="1" dirty="0" smtClean="0">
                <a:solidFill>
                  <a:schemeClr val="tx1"/>
                </a:solidFill>
              </a:rPr>
              <a:t>: temps/homme envisagé, recrutement, sous-traitance, achat d’équipements etc.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22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Reste à faire pour la mise sur le marché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80000" y="900000"/>
            <a:ext cx="8784000" cy="4782953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>
                <a:solidFill>
                  <a:schemeClr val="bg2">
                    <a:lumMod val="50000"/>
                  </a:schemeClr>
                </a:solidFill>
              </a:rPr>
              <a:t>Stratégie d’industrialisation et de commercialisation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Quelles sont les étapes </a:t>
            </a:r>
            <a:r>
              <a:rPr lang="fr-FR" sz="1200" b="1" dirty="0" smtClean="0">
                <a:solidFill>
                  <a:schemeClr val="tx1"/>
                </a:solidFill>
              </a:rPr>
              <a:t>et/ou verrous à </a:t>
            </a:r>
            <a:r>
              <a:rPr lang="fr-FR" sz="1200" b="1" dirty="0">
                <a:solidFill>
                  <a:schemeClr val="tx1"/>
                </a:solidFill>
              </a:rPr>
              <a:t>franchir à l’issue du projet pour effectivement rentrer sur le marché </a:t>
            </a:r>
            <a:r>
              <a:rPr lang="fr-FR" sz="1200" b="1" dirty="0" smtClean="0">
                <a:solidFill>
                  <a:schemeClr val="tx1"/>
                </a:solidFill>
              </a:rPr>
              <a:t>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39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Acronyme </a:t>
            </a:r>
            <a:r>
              <a:rPr lang="fr-FR" dirty="0" smtClean="0"/>
              <a:t>– Résumé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228381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47606" y="999054"/>
            <a:ext cx="2818756" cy="4806524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600" b="1" u="sng" dirty="0"/>
              <a:t>Budget R&amp;D du projet : </a:t>
            </a:r>
            <a:r>
              <a:rPr lang="fr-FR" sz="1600" dirty="0"/>
              <a:t>	k€</a:t>
            </a:r>
          </a:p>
          <a:p>
            <a:pPr>
              <a:defRPr/>
            </a:pPr>
            <a:r>
              <a:rPr lang="fr-FR" sz="1600" b="1" u="sng" dirty="0"/>
              <a:t>Aide demandée :  </a:t>
            </a:r>
            <a:r>
              <a:rPr lang="fr-FR" sz="1600" dirty="0"/>
              <a:t>		k€</a:t>
            </a:r>
          </a:p>
          <a:p>
            <a:pPr>
              <a:defRPr/>
            </a:pPr>
            <a:r>
              <a:rPr lang="fr-FR" sz="1600" b="1" u="sng" dirty="0"/>
              <a:t>Durée du projet : </a:t>
            </a:r>
            <a:r>
              <a:rPr lang="fr-FR" sz="1600" dirty="0"/>
              <a:t>		mois</a:t>
            </a:r>
          </a:p>
          <a:p>
            <a:pPr>
              <a:defRPr/>
            </a:pPr>
            <a:endParaRPr lang="fr-FR" sz="1600" b="1" u="sng" dirty="0"/>
          </a:p>
        </p:txBody>
      </p:sp>
      <p:sp>
        <p:nvSpPr>
          <p:cNvPr id="11" name="Rectangle 10"/>
          <p:cNvSpPr/>
          <p:nvPr/>
        </p:nvSpPr>
        <p:spPr>
          <a:xfrm>
            <a:off x="115888" y="983107"/>
            <a:ext cx="5913976" cy="1748910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600" b="1" u="sng" dirty="0"/>
              <a:t>Enjeux stratégiques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5889" y="4803635"/>
            <a:ext cx="5913975" cy="1789871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600" b="1" u="sng" dirty="0"/>
              <a:t>Retombées économique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5888" y="2882131"/>
            <a:ext cx="5913976" cy="1764227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600" b="1" u="sng" dirty="0"/>
              <a:t>Objectifs techniques / Verrous technologiques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3413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̀me ppt - SAFE - 1">
  <a:themeElements>
    <a:clrScheme name="Aube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cilloscop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ppt - SAFE - 1</Template>
  <TotalTime>201</TotalTime>
  <Words>420</Words>
  <Application>Microsoft Office PowerPoint</Application>
  <PresentationFormat>Affichage à l'écran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Symbol</vt:lpstr>
      <vt:lpstr>Thème ppt - SAFE - 1</vt:lpstr>
      <vt:lpstr>Contexte et Objectifs</vt:lpstr>
      <vt:lpstr>Innovations / Partenaires recherchés</vt:lpstr>
      <vt:lpstr>Positionnement concurrentiel</vt:lpstr>
      <vt:lpstr>Contenu technique</vt:lpstr>
      <vt:lpstr>Marchés visés</vt:lpstr>
      <vt:lpstr>Budget</vt:lpstr>
      <vt:lpstr>Reste à faire pour la mise sur le marché </vt:lpstr>
      <vt:lpstr>Acronyme – Résumé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Anna PHILIPPE</dc:creator>
  <cp:lastModifiedBy>Christine ANDO</cp:lastModifiedBy>
  <cp:revision>14</cp:revision>
  <dcterms:created xsi:type="dcterms:W3CDTF">2016-01-05T10:38:07Z</dcterms:created>
  <dcterms:modified xsi:type="dcterms:W3CDTF">2020-08-26T09:11:05Z</dcterms:modified>
</cp:coreProperties>
</file>