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CD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3912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336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361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630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095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9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71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489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080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62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104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92AC6-33C8-4B69-9B98-3844FFB9DB5D}" type="datetimeFigureOut">
              <a:rPr lang="fr-FR" smtClean="0"/>
              <a:t>30/10/2020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2E310-0672-4FAF-AF1D-8FA4692721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38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92505" y="192505"/>
            <a:ext cx="11841879" cy="65451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endParaRPr lang="fr-FR" sz="1200" dirty="0" smtClean="0">
              <a:solidFill>
                <a:prstClr val="black"/>
              </a:solidFill>
            </a:endParaRPr>
          </a:p>
          <a:p>
            <a:pPr lvl="0"/>
            <a:endParaRPr lang="fr-FR" sz="1200" dirty="0">
              <a:solidFill>
                <a:prstClr val="black"/>
              </a:solidFill>
            </a:endParaRPr>
          </a:p>
          <a:p>
            <a:pPr lvl="0"/>
            <a:endParaRPr lang="fr-FR" sz="1200" dirty="0" smtClean="0">
              <a:solidFill>
                <a:prstClr val="black"/>
              </a:solidFill>
            </a:endParaRPr>
          </a:p>
          <a:p>
            <a:pPr lvl="0"/>
            <a:endParaRPr lang="fr-FR" sz="1200" dirty="0">
              <a:solidFill>
                <a:prstClr val="black"/>
              </a:solidFill>
            </a:endParaRPr>
          </a:p>
          <a:p>
            <a:pPr lvl="0"/>
            <a:r>
              <a:rPr lang="fr-FR" sz="3200" b="1" dirty="0" smtClean="0">
                <a:solidFill>
                  <a:prstClr val="black"/>
                </a:solidFill>
              </a:rPr>
              <a:t>						PLAN </a:t>
            </a:r>
            <a:r>
              <a:rPr lang="fr-FR" sz="3200" b="1" dirty="0">
                <a:solidFill>
                  <a:prstClr val="black"/>
                </a:solidFill>
              </a:rPr>
              <a:t>DE </a:t>
            </a:r>
            <a:r>
              <a:rPr lang="fr-FR" sz="3200" b="1" dirty="0" smtClean="0">
                <a:solidFill>
                  <a:prstClr val="black"/>
                </a:solidFill>
              </a:rPr>
              <a:t>RELANCE</a:t>
            </a:r>
            <a:endParaRPr lang="fr-FR" sz="3200" b="1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21817" y="1820435"/>
            <a:ext cx="4600878" cy="558265"/>
          </a:xfrm>
          <a:prstGeom prst="rect">
            <a:avLst/>
          </a:prstGeom>
          <a:solidFill>
            <a:srgbClr val="F9CD1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AU NIVEAU TERRITORIAL</a:t>
            </a:r>
            <a:endParaRPr lang="fr-FR" sz="1200" b="1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3156" y="319496"/>
            <a:ext cx="2114700" cy="14098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063" y="447361"/>
            <a:ext cx="2098677" cy="123704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180445" y="1820435"/>
            <a:ext cx="4600877" cy="558265"/>
          </a:xfrm>
          <a:prstGeom prst="rect">
            <a:avLst/>
          </a:prstGeom>
          <a:solidFill>
            <a:srgbClr val="F9CD1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AU NIVEAU NATIONAL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80445" y="2473693"/>
            <a:ext cx="4600877" cy="12223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sz="1200" dirty="0">
              <a:solidFill>
                <a:schemeClr val="tx1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66" y="2809288"/>
            <a:ext cx="1970698" cy="528071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584" y="3753845"/>
            <a:ext cx="1524003" cy="731521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521816" y="2473690"/>
            <a:ext cx="4600877" cy="12224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                        </a:t>
            </a:r>
            <a:r>
              <a:rPr lang="fr-FR" sz="1200" b="1" dirty="0" smtClean="0">
                <a:solidFill>
                  <a:schemeClr val="tx1"/>
                </a:solidFill>
              </a:rPr>
              <a:t>Soutien à l’investissement industriel des territoires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180445" y="3753844"/>
            <a:ext cx="4600877" cy="7315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A</a:t>
            </a:r>
            <a:r>
              <a:rPr lang="fr-FR" sz="1200" b="1" dirty="0" smtClean="0">
                <a:solidFill>
                  <a:schemeClr val="tx1"/>
                </a:solidFill>
              </a:rPr>
              <a:t>ide en faveur des investissements de transformation  </a:t>
            </a: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vers l’industrie du futur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21816" y="3753844"/>
            <a:ext cx="4600877" cy="7315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180445" y="4543120"/>
            <a:ext cx="4600877" cy="1713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21816" y="4543118"/>
            <a:ext cx="4600877" cy="1713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200" b="1" dirty="0" smtClean="0">
                <a:solidFill>
                  <a:schemeClr val="tx1"/>
                </a:solidFill>
              </a:rPr>
              <a:t>Plan de relance économique en Région SUD</a:t>
            </a:r>
            <a:r>
              <a:rPr lang="fr-FR" sz="1200" dirty="0" smtClean="0">
                <a:solidFill>
                  <a:schemeClr val="tx1"/>
                </a:solidFill>
              </a:rPr>
              <a:t>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chemeClr val="tx1"/>
                </a:solidFill>
              </a:rPr>
              <a:t>Renforcer la capacité d’investissement et d’innovation des entreprises (Région Sud Investissement, Région Sud Attractivité…)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chemeClr val="tx1"/>
                </a:solidFill>
              </a:rPr>
              <a:t>Résilience face aux transitions numériques, environnement ou industrielles (Parcours Sud Industrie 4.0…)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chemeClr val="tx1"/>
                </a:solidFill>
              </a:rPr>
              <a:t>Reconquête industrielle (soutien à l’investissement, pack Sud relocalisation …)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chemeClr val="tx1"/>
                </a:solidFill>
              </a:rPr>
              <a:t>Promouvoir et valoriser le savoir-faire local (« made in »…)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 smtClean="0">
                <a:solidFill>
                  <a:schemeClr val="tx1"/>
                </a:solidFill>
              </a:rPr>
              <a:t>Renforcer l’attractivité de notre région et conquérir des marchés à </a:t>
            </a:r>
            <a:r>
              <a:rPr lang="fr-FR" sz="1100" smtClean="0">
                <a:solidFill>
                  <a:schemeClr val="tx1"/>
                </a:solidFill>
              </a:rPr>
              <a:t>l’international </a:t>
            </a:r>
            <a:endParaRPr lang="fr-FR" sz="1100" dirty="0">
              <a:solidFill>
                <a:schemeClr val="tx1"/>
              </a:solidFill>
            </a:endParaRP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84" y="4785651"/>
            <a:ext cx="2011680" cy="1162751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01142" y="2575792"/>
            <a:ext cx="1003153" cy="92542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80445" y="2575792"/>
            <a:ext cx="1005800" cy="93055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186245" y="2469839"/>
            <a:ext cx="359507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b="1" dirty="0"/>
              <a:t>Plan de relance pour l’industrie, </a:t>
            </a:r>
            <a:r>
              <a:rPr lang="fr-FR" sz="1200" b="1" dirty="0" smtClean="0"/>
              <a:t>comprend</a:t>
            </a:r>
            <a:r>
              <a:rPr lang="fr-FR" sz="1200" dirty="0"/>
              <a:t>:</a:t>
            </a:r>
          </a:p>
          <a:p>
            <a:pPr marL="342900" indent="-342900" algn="just">
              <a:buAutoNum type="arabicParenR"/>
            </a:pPr>
            <a:r>
              <a:rPr lang="fr-FR" sz="1050" dirty="0"/>
              <a:t>Soutien aux investissements de modernisation de la </a:t>
            </a:r>
            <a:r>
              <a:rPr lang="fr-FR" sz="1050" b="1" dirty="0"/>
              <a:t>filière aéronautique</a:t>
            </a:r>
          </a:p>
          <a:p>
            <a:pPr marL="342900" indent="-342900" algn="just">
              <a:buFontTx/>
              <a:buAutoNum type="arabicParenR"/>
            </a:pPr>
            <a:r>
              <a:rPr lang="fr-FR" sz="1050" dirty="0"/>
              <a:t>Soutien à l'investissement dans des </a:t>
            </a:r>
            <a:r>
              <a:rPr lang="fr-FR" sz="1050" b="1" dirty="0"/>
              <a:t>secteurs stratégiques pour la résilience de notre économie </a:t>
            </a:r>
          </a:p>
          <a:p>
            <a:pPr marL="342900" indent="-342900" algn="just">
              <a:buFontTx/>
              <a:buAutoNum type="arabicParenR"/>
            </a:pPr>
            <a:r>
              <a:rPr lang="fr-FR" sz="1050" dirty="0" smtClean="0"/>
              <a:t>Soutien </a:t>
            </a:r>
            <a:r>
              <a:rPr lang="fr-FR" sz="1050" dirty="0"/>
              <a:t>aux investissements de modernisation de la </a:t>
            </a:r>
            <a:r>
              <a:rPr lang="fr-FR" sz="1050" b="1" dirty="0"/>
              <a:t>filière </a:t>
            </a:r>
            <a:r>
              <a:rPr lang="fr-FR" sz="1050" b="1" dirty="0" smtClean="0"/>
              <a:t>automobile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965822" y="2206950"/>
            <a:ext cx="17251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 smtClean="0"/>
              <a:t>Opérés par</a:t>
            </a:r>
            <a:endParaRPr lang="fr-FR" sz="1400" i="1" dirty="0"/>
          </a:p>
        </p:txBody>
      </p:sp>
      <p:sp>
        <p:nvSpPr>
          <p:cNvPr id="22" name="Rectangle 21"/>
          <p:cNvSpPr/>
          <p:nvPr/>
        </p:nvSpPr>
        <p:spPr>
          <a:xfrm>
            <a:off x="300704" y="2478026"/>
            <a:ext cx="2163360" cy="12180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                        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99905" y="3751641"/>
            <a:ext cx="2163360" cy="7337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                        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63265" y="6280066"/>
            <a:ext cx="95711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/>
              <a:t>https://www.bpifrance.fr/A-la-une/Actualites/Plan-de-relance-pour-l-industrie-50441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99905" y="4561574"/>
            <a:ext cx="2163360" cy="1694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                        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1007893" y="6341622"/>
            <a:ext cx="17251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 smtClean="0"/>
              <a:t>Sources</a:t>
            </a:r>
            <a:endParaRPr lang="fr-FR" sz="1400" i="1" dirty="0"/>
          </a:p>
        </p:txBody>
      </p:sp>
      <p:sp>
        <p:nvSpPr>
          <p:cNvPr id="27" name="Rectangle 26"/>
          <p:cNvSpPr/>
          <p:nvPr/>
        </p:nvSpPr>
        <p:spPr>
          <a:xfrm>
            <a:off x="2463265" y="6390839"/>
            <a:ext cx="800501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/>
              <a:t>https://www.asp-public.fr/aide-en-faveur-des-investissements-de-transformation-vers-lindustrie-du-futur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463265" y="6495511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800" dirty="0"/>
              <a:t>https://www.maregionsud.fr/actualites/detail/plan-de-relance-economique-de-la-region</a:t>
            </a:r>
          </a:p>
        </p:txBody>
      </p:sp>
      <p:grpSp>
        <p:nvGrpSpPr>
          <p:cNvPr id="33" name="Groupe 32"/>
          <p:cNvGrpSpPr/>
          <p:nvPr/>
        </p:nvGrpSpPr>
        <p:grpSpPr>
          <a:xfrm>
            <a:off x="9536827" y="6384713"/>
            <a:ext cx="1725154" cy="261610"/>
            <a:chOff x="9536827" y="6384713"/>
            <a:chExt cx="1725154" cy="261610"/>
          </a:xfrm>
        </p:grpSpPr>
        <p:sp>
          <p:nvSpPr>
            <p:cNvPr id="29" name="Rectangle 28"/>
            <p:cNvSpPr/>
            <p:nvPr/>
          </p:nvSpPr>
          <p:spPr>
            <a:xfrm>
              <a:off x="9536827" y="6427804"/>
              <a:ext cx="673505" cy="17542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9536827" y="6384713"/>
              <a:ext cx="172515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100" i="1" dirty="0" smtClean="0">
                  <a:solidFill>
                    <a:schemeClr val="bg1"/>
                  </a:solidFill>
                </a:rPr>
                <a:t>Deadline</a:t>
              </a:r>
              <a:endParaRPr lang="fr-FR" sz="1100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1" name="Rectangle 30"/>
          <p:cNvSpPr/>
          <p:nvPr/>
        </p:nvSpPr>
        <p:spPr>
          <a:xfrm>
            <a:off x="6009565" y="2505938"/>
            <a:ext cx="1042744" cy="2044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6045959" y="2462847"/>
            <a:ext cx="11344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i="1" dirty="0" smtClean="0">
                <a:solidFill>
                  <a:schemeClr val="bg1"/>
                </a:solidFill>
              </a:rPr>
              <a:t>Au fil  de l’eau</a:t>
            </a:r>
            <a:endParaRPr lang="fr-FR" sz="1100" i="1" dirty="0">
              <a:solidFill>
                <a:schemeClr val="bg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1037433" y="2496541"/>
            <a:ext cx="673505" cy="1754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/>
          <p:cNvSpPr txBox="1"/>
          <p:nvPr/>
        </p:nvSpPr>
        <p:spPr>
          <a:xfrm>
            <a:off x="11037433" y="2453450"/>
            <a:ext cx="8016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i="1" dirty="0" smtClean="0">
                <a:solidFill>
                  <a:schemeClr val="bg1"/>
                </a:solidFill>
              </a:rPr>
              <a:t>17/11/20</a:t>
            </a:r>
            <a:endParaRPr lang="fr-FR" sz="1100" i="1" dirty="0">
              <a:solidFill>
                <a:schemeClr val="bg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1056882" y="3781560"/>
            <a:ext cx="673505" cy="1754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11056882" y="3738469"/>
            <a:ext cx="8016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i="1" dirty="0" smtClean="0">
                <a:solidFill>
                  <a:schemeClr val="bg1"/>
                </a:solidFill>
              </a:rPr>
              <a:t>31/12/20</a:t>
            </a:r>
            <a:endParaRPr lang="fr-FR" sz="1100" i="1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009565" y="4588738"/>
            <a:ext cx="1042744" cy="2044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/>
          <p:cNvSpPr txBox="1"/>
          <p:nvPr/>
        </p:nvSpPr>
        <p:spPr>
          <a:xfrm>
            <a:off x="5918200" y="4545647"/>
            <a:ext cx="12749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i="1" dirty="0" smtClean="0">
                <a:solidFill>
                  <a:schemeClr val="bg1"/>
                </a:solidFill>
              </a:rPr>
              <a:t>Dépend de l’appel</a:t>
            </a:r>
            <a:endParaRPr lang="fr-FR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2766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146</Words>
  <Application>Microsoft Office PowerPoint</Application>
  <PresentationFormat>Grand écran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Christine ANDO</dc:creator>
  <cp:lastModifiedBy>Christine ANDO</cp:lastModifiedBy>
  <cp:revision>10</cp:revision>
  <dcterms:created xsi:type="dcterms:W3CDTF">2020-10-30T11:30:50Z</dcterms:created>
  <dcterms:modified xsi:type="dcterms:W3CDTF">2020-10-30T14:13:44Z</dcterms:modified>
</cp:coreProperties>
</file>