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37" r:id="rId1"/>
  </p:sldMasterIdLst>
  <p:notesMasterIdLst>
    <p:notesMasterId r:id="rId17"/>
  </p:notesMasterIdLst>
  <p:handoutMasterIdLst>
    <p:handoutMasterId r:id="rId18"/>
  </p:handoutMasterIdLst>
  <p:sldIdLst>
    <p:sldId id="262" r:id="rId2"/>
    <p:sldId id="306" r:id="rId3"/>
    <p:sldId id="283" r:id="rId4"/>
    <p:sldId id="280" r:id="rId5"/>
    <p:sldId id="286" r:id="rId6"/>
    <p:sldId id="285" r:id="rId7"/>
    <p:sldId id="290" r:id="rId8"/>
    <p:sldId id="302" r:id="rId9"/>
    <p:sldId id="301" r:id="rId10"/>
    <p:sldId id="292" r:id="rId11"/>
    <p:sldId id="293" r:id="rId12"/>
    <p:sldId id="307" r:id="rId13"/>
    <p:sldId id="308" r:id="rId14"/>
    <p:sldId id="309" r:id="rId15"/>
    <p:sldId id="304" r:id="rId16"/>
  </p:sldIdLst>
  <p:sldSz cx="9906000" cy="6858000" type="A4"/>
  <p:notesSz cx="6797675" cy="9872663"/>
  <p:defaultTextStyle>
    <a:defPPr>
      <a:defRPr lang="de-DE"/>
    </a:defPPr>
    <a:lvl1pPr marL="0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78908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57816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36724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15631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27">
          <p15:clr>
            <a:srgbClr val="A4A3A4"/>
          </p15:clr>
        </p15:guide>
        <p15:guide id="2" pos="284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EPESANT Benoît" initials="LB" lastIdx="1" clrIdx="0"/>
  <p:cmAuthor id="1" name="Denis BENITA" initials="DB" lastIdx="6" clrIdx="1">
    <p:extLst>
      <p:ext uri="{19B8F6BF-5375-455C-9EA6-DF929625EA0E}">
        <p15:presenceInfo xmlns:p15="http://schemas.microsoft.com/office/powerpoint/2012/main" userId="Denis BENIT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AEE"/>
    <a:srgbClr val="EF4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Style léger 1 - Accentuation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Style léger 2 - Accentuation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36" autoAdjust="0"/>
    <p:restoredTop sz="69165" autoAdjust="0"/>
  </p:normalViewPr>
  <p:slideViewPr>
    <p:cSldViewPr snapToGrid="0" snapToObjects="1" showGuides="1">
      <p:cViewPr varScale="1">
        <p:scale>
          <a:sx n="76" d="100"/>
          <a:sy n="76" d="100"/>
        </p:scale>
        <p:origin x="2484" y="84"/>
      </p:cViewPr>
      <p:guideLst>
        <p:guide orient="horz" pos="2827"/>
        <p:guide pos="2841"/>
      </p:guideLst>
    </p:cSldViewPr>
  </p:slideViewPr>
  <p:outlineViewPr>
    <p:cViewPr>
      <p:scale>
        <a:sx n="33" d="100"/>
        <a:sy n="33" d="100"/>
      </p:scale>
      <p:origin x="0" y="-912"/>
    </p:cViewPr>
    <p:sldLst>
      <p:sld r:id="rId1" collapse="1"/>
    </p:sldLst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 snapToObjects="1">
      <p:cViewPr varScale="1">
        <p:scale>
          <a:sx n="79" d="100"/>
          <a:sy n="79" d="100"/>
        </p:scale>
        <p:origin x="-3984" y="-96"/>
      </p:cViewPr>
      <p:guideLst>
        <p:guide orient="horz" pos="3109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296" y="3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/>
          <a:lstStyle>
            <a:lvl1pPr algn="r">
              <a:defRPr sz="1200"/>
            </a:lvl1pPr>
          </a:lstStyle>
          <a:p>
            <a:fld id="{CE2766EF-0B0F-409F-94E9-F5ABA7DF872D}" type="datetimeFigureOut">
              <a:rPr lang="fr-FR" smtClean="0"/>
              <a:t>02/09/2021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378037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296" y="9378037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 anchor="b"/>
          <a:lstStyle>
            <a:lvl1pPr algn="r">
              <a:defRPr sz="1200"/>
            </a:lvl1pPr>
          </a:lstStyle>
          <a:p>
            <a:fld id="{7DC3BA33-EA0D-4779-B935-5D00980F58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22011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296" y="3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/>
          <a:lstStyle>
            <a:lvl1pPr algn="r">
              <a:defRPr sz="1200"/>
            </a:lvl1pPr>
          </a:lstStyle>
          <a:p>
            <a:fld id="{CBDEAA81-7E2A-445A-802D-2620101974C7}" type="datetimeFigureOut">
              <a:rPr lang="fr-FR" smtClean="0"/>
              <a:t>02/09/2021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727075" y="741363"/>
            <a:ext cx="5343525" cy="37004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7936" tIns="43968" rIns="87936" bIns="43968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65" y="4689018"/>
            <a:ext cx="5438748" cy="4442469"/>
          </a:xfrm>
          <a:prstGeom prst="rect">
            <a:avLst/>
          </a:prstGeom>
        </p:spPr>
        <p:txBody>
          <a:bodyPr vert="horz" lIns="87936" tIns="43968" rIns="87936" bIns="43968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8037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296" y="9378037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 anchor="b"/>
          <a:lstStyle>
            <a:lvl1pPr algn="r">
              <a:defRPr sz="1200"/>
            </a:lvl1pPr>
          </a:lstStyle>
          <a:p>
            <a:fld id="{0E366BEB-254D-4931-A9C0-3DF231E8E6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480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66BEB-254D-4931-A9C0-3DF231E8E68A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6525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19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 sz="19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 sz="19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 sz="19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 sz="19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defTabSz="957263" fontAlgn="base">
              <a:spcBef>
                <a:spcPct val="0"/>
              </a:spcBef>
              <a:spcAft>
                <a:spcPct val="0"/>
              </a:spcAft>
            </a:pPr>
            <a:fld id="{D6C50811-B646-438C-A1EB-3E8664517BF6}" type="slidenum">
              <a:rPr lang="fr-FR" altLang="fr-FR" sz="1200">
                <a:latin typeface="Calibri" pitchFamily="34" charset="0"/>
              </a:rPr>
              <a:pPr defTabSz="957263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fr-FR" altLang="fr-FR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27332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** Types d'unités d'œuvre </a:t>
            </a:r>
            <a:br>
              <a:rPr lang="fr-FR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générant le CA</a:t>
            </a:r>
            <a:r>
              <a:rPr lang="fr-FR" dirty="0" smtClean="0"/>
              <a:t> </a:t>
            </a:r>
            <a:r>
              <a:rPr lang="fr-FR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matériel - produits, équipements, matériaux</a:t>
            </a:r>
            <a:r>
              <a:rPr lang="fr-FR" dirty="0" smtClean="0"/>
              <a:t> </a:t>
            </a:r>
            <a:r>
              <a:rPr lang="fr-FR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matériel - déploiement de systèmes de productions (lignes ou usines complètes)</a:t>
            </a:r>
            <a:r>
              <a:rPr lang="fr-FR" dirty="0" smtClean="0"/>
              <a:t> </a:t>
            </a:r>
            <a:r>
              <a:rPr lang="fr-FR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matériel - autre </a:t>
            </a:r>
            <a:r>
              <a:rPr lang="fr-FR" dirty="0" smtClean="0"/>
              <a:t> </a:t>
            </a:r>
            <a:r>
              <a:rPr lang="fr-FR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offre de service</a:t>
            </a:r>
            <a:r>
              <a:rPr lang="fr-FR" dirty="0" smtClean="0"/>
              <a:t> </a:t>
            </a:r>
            <a:r>
              <a:rPr lang="fr-FR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méthodologie</a:t>
            </a:r>
            <a:r>
              <a:rPr lang="fr-FR" dirty="0" smtClean="0"/>
              <a:t> </a:t>
            </a:r>
            <a:r>
              <a:rPr lang="fr-FR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algorithme</a:t>
            </a:r>
            <a:r>
              <a:rPr lang="fr-FR" dirty="0" smtClean="0"/>
              <a:t> </a:t>
            </a:r>
            <a:r>
              <a:rPr lang="fr-FR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logiciel</a:t>
            </a:r>
            <a:r>
              <a:rPr lang="fr-FR" dirty="0" smtClean="0"/>
              <a:t> </a:t>
            </a:r>
            <a:r>
              <a:rPr lang="fr-FR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outil juridique</a:t>
            </a:r>
            <a:r>
              <a:rPr lang="fr-FR" dirty="0" smtClean="0"/>
              <a:t> </a:t>
            </a:r>
            <a:r>
              <a:rPr lang="fr-FR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 procédé industriel</a:t>
            </a:r>
            <a:r>
              <a:rPr lang="fr-FR" dirty="0" smtClean="0"/>
              <a:t> </a:t>
            </a:r>
            <a:r>
              <a:rPr lang="fr-FR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autre </a:t>
            </a:r>
          </a:p>
          <a:p>
            <a:endParaRPr lang="fr-FR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i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AIDE</a:t>
            </a:r>
          </a:p>
          <a:p>
            <a:r>
              <a:rPr lang="fr-FR" sz="1200" b="0" i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 le projet a déjà généré du CA durant le projet, le renseigner en Année 1.</a:t>
            </a:r>
            <a:r>
              <a:rPr lang="fr-FR" dirty="0" smtClean="0"/>
              <a:t> </a:t>
            </a:r>
          </a:p>
          <a:p>
            <a:r>
              <a:rPr lang="fr-FR" sz="1200" b="0" i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 CA comprend les débouchés économiques, matériels ou immatériels, du projet, que vous décrirez sur</a:t>
            </a:r>
            <a:r>
              <a:rPr lang="fr-FR" sz="1200" b="0" i="1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la ligne suivante </a:t>
            </a:r>
            <a:r>
              <a:rPr lang="fr-FR" sz="1200" b="0" i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(vente de biens, de services ou de propriété intellectuelle par exemple sous forme de licence).  </a:t>
            </a:r>
            <a:r>
              <a:rPr lang="fr-FR" dirty="0" smtClean="0"/>
              <a:t> </a:t>
            </a:r>
          </a:p>
          <a:p>
            <a:r>
              <a:rPr lang="fr-FR" sz="1200" b="0" i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Choisir dans la liste les types d'unités d'œuvre, c'est-à-dire les types de biens matériels ou immatériels que vous comptez vendre dans les 5 années suivant le projet. Si autre, précisez.</a:t>
            </a:r>
            <a:r>
              <a:rPr lang="fr-FR" dirty="0" smtClean="0"/>
              <a:t> </a:t>
            </a:r>
          </a:p>
          <a:p>
            <a:r>
              <a:rPr lang="fr-FR" sz="1200" b="0" i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Les emplois directs sont ceux qui concernent votre entreprise ou l'une de ses filiales pour la valorisation des résultats du projet (industrialisation, commercialisation...). Ils seront renseignés en effectifs physiques observables à un temps T (1 an après le projet, 2 ans après le projet </a:t>
            </a:r>
            <a:r>
              <a:rPr lang="fr-FR" sz="1200" b="0" i="1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etc</a:t>
            </a:r>
            <a:r>
              <a:rPr lang="fr-FR" sz="1200" b="0" i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66BEB-254D-4931-A9C0-3DF231E8E68A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9370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66BEB-254D-4931-A9C0-3DF231E8E68A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8652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5.png"/><Relationship Id="rId2" Type="http://schemas.openxmlformats.org/officeDocument/2006/relationships/tags" Target="../tags/tag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6.png"/><Relationship Id="rId2" Type="http://schemas.openxmlformats.org/officeDocument/2006/relationships/tags" Target="../tags/tag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7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5.bin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6.bin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728" y="171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3347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8" y="171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 descr="C:\Users\zineb_glila\Desktop\Clients en cours\ADEME\Cover5-gris.jpg"/>
          <p:cNvPicPr>
            <a:picLocks noChangeAspect="1" noChangeArrowheads="1"/>
          </p:cNvPicPr>
          <p:nvPr userDrawn="1"/>
        </p:nvPicPr>
        <p:blipFill>
          <a:blip r:embed="rId6" cstate="print"/>
          <a:srcRect t="24550"/>
          <a:stretch>
            <a:fillRect/>
          </a:stretch>
        </p:blipFill>
        <p:spPr bwMode="auto">
          <a:xfrm>
            <a:off x="0" y="1683780"/>
            <a:ext cx="9906000" cy="5174343"/>
          </a:xfrm>
          <a:prstGeom prst="rect">
            <a:avLst/>
          </a:prstGeom>
          <a:noFill/>
        </p:spPr>
      </p:pic>
      <p:sp>
        <p:nvSpPr>
          <p:cNvPr id="6" name="Freeform 8"/>
          <p:cNvSpPr>
            <a:spLocks/>
          </p:cNvSpPr>
          <p:nvPr userDrawn="1"/>
        </p:nvSpPr>
        <p:spPr bwMode="auto">
          <a:xfrm>
            <a:off x="78" y="4899491"/>
            <a:ext cx="9905999" cy="1957427"/>
          </a:xfrm>
          <a:custGeom>
            <a:avLst/>
            <a:gdLst>
              <a:gd name="connsiteX0" fmla="*/ 0 w 10000"/>
              <a:gd name="connsiteY0" fmla="*/ 3307 h 10363"/>
              <a:gd name="connsiteX1" fmla="*/ 0 w 10000"/>
              <a:gd name="connsiteY1" fmla="*/ 10000 h 10363"/>
              <a:gd name="connsiteX2" fmla="*/ 437 w 10000"/>
              <a:gd name="connsiteY2" fmla="*/ 10000 h 10363"/>
              <a:gd name="connsiteX3" fmla="*/ 10000 w 10000"/>
              <a:gd name="connsiteY3" fmla="*/ 10363 h 10363"/>
              <a:gd name="connsiteX4" fmla="*/ 10000 w 10000"/>
              <a:gd name="connsiteY4" fmla="*/ 0 h 10363"/>
              <a:gd name="connsiteX5" fmla="*/ 0 w 10000"/>
              <a:gd name="connsiteY5" fmla="*/ 3307 h 10363"/>
              <a:gd name="connsiteX0" fmla="*/ 0 w 10000"/>
              <a:gd name="connsiteY0" fmla="*/ 3307 h 10363"/>
              <a:gd name="connsiteX1" fmla="*/ 0 w 10000"/>
              <a:gd name="connsiteY1" fmla="*/ 10363 h 10363"/>
              <a:gd name="connsiteX2" fmla="*/ 437 w 10000"/>
              <a:gd name="connsiteY2" fmla="*/ 10000 h 10363"/>
              <a:gd name="connsiteX3" fmla="*/ 10000 w 10000"/>
              <a:gd name="connsiteY3" fmla="*/ 10363 h 10363"/>
              <a:gd name="connsiteX4" fmla="*/ 10000 w 10000"/>
              <a:gd name="connsiteY4" fmla="*/ 0 h 10363"/>
              <a:gd name="connsiteX5" fmla="*/ 0 w 10000"/>
              <a:gd name="connsiteY5" fmla="*/ 3307 h 10363"/>
              <a:gd name="connsiteX0" fmla="*/ 0 w 10000"/>
              <a:gd name="connsiteY0" fmla="*/ 3307 h 10363"/>
              <a:gd name="connsiteX1" fmla="*/ 0 w 10000"/>
              <a:gd name="connsiteY1" fmla="*/ 10363 h 10363"/>
              <a:gd name="connsiteX2" fmla="*/ 420 w 10000"/>
              <a:gd name="connsiteY2" fmla="*/ 10363 h 10363"/>
              <a:gd name="connsiteX3" fmla="*/ 10000 w 10000"/>
              <a:gd name="connsiteY3" fmla="*/ 10363 h 10363"/>
              <a:gd name="connsiteX4" fmla="*/ 10000 w 10000"/>
              <a:gd name="connsiteY4" fmla="*/ 0 h 10363"/>
              <a:gd name="connsiteX5" fmla="*/ 0 w 10000"/>
              <a:gd name="connsiteY5" fmla="*/ 3307 h 10363"/>
              <a:gd name="connsiteX0" fmla="*/ 0 w 10000"/>
              <a:gd name="connsiteY0" fmla="*/ 3597 h 10653"/>
              <a:gd name="connsiteX1" fmla="*/ 0 w 10000"/>
              <a:gd name="connsiteY1" fmla="*/ 10653 h 10653"/>
              <a:gd name="connsiteX2" fmla="*/ 420 w 10000"/>
              <a:gd name="connsiteY2" fmla="*/ 10653 h 10653"/>
              <a:gd name="connsiteX3" fmla="*/ 10000 w 10000"/>
              <a:gd name="connsiteY3" fmla="*/ 10653 h 10653"/>
              <a:gd name="connsiteX4" fmla="*/ 10000 w 10000"/>
              <a:gd name="connsiteY4" fmla="*/ 0 h 10653"/>
              <a:gd name="connsiteX5" fmla="*/ 0 w 10000"/>
              <a:gd name="connsiteY5" fmla="*/ 3597 h 10653"/>
              <a:gd name="connsiteX0" fmla="*/ 0 w 10008"/>
              <a:gd name="connsiteY0" fmla="*/ 2602 h 10653"/>
              <a:gd name="connsiteX1" fmla="*/ 8 w 10008"/>
              <a:gd name="connsiteY1" fmla="*/ 10653 h 10653"/>
              <a:gd name="connsiteX2" fmla="*/ 428 w 10008"/>
              <a:gd name="connsiteY2" fmla="*/ 10653 h 10653"/>
              <a:gd name="connsiteX3" fmla="*/ 10008 w 10008"/>
              <a:gd name="connsiteY3" fmla="*/ 10653 h 10653"/>
              <a:gd name="connsiteX4" fmla="*/ 10008 w 10008"/>
              <a:gd name="connsiteY4" fmla="*/ 0 h 10653"/>
              <a:gd name="connsiteX5" fmla="*/ 0 w 10008"/>
              <a:gd name="connsiteY5" fmla="*/ 2602 h 10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8" h="10653">
                <a:moveTo>
                  <a:pt x="0" y="2602"/>
                </a:moveTo>
                <a:cubicBezTo>
                  <a:pt x="3" y="5286"/>
                  <a:pt x="5" y="7969"/>
                  <a:pt x="8" y="10653"/>
                </a:cubicBezTo>
                <a:lnTo>
                  <a:pt x="428" y="10653"/>
                </a:lnTo>
                <a:lnTo>
                  <a:pt x="10008" y="10653"/>
                </a:lnTo>
                <a:lnTo>
                  <a:pt x="10008" y="0"/>
                </a:lnTo>
                <a:lnTo>
                  <a:pt x="0" y="2602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dirty="0">
              <a:solidFill>
                <a:srgbClr val="40404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0976" y="410029"/>
            <a:ext cx="6826654" cy="488950"/>
          </a:xfrm>
        </p:spPr>
        <p:txBody>
          <a:bodyPr lIns="0" tIns="0" rIns="0" bIns="0" anchor="b">
            <a:noAutofit/>
          </a:bodyPr>
          <a:lstStyle>
            <a:lvl1pPr algn="l"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0976" y="899101"/>
            <a:ext cx="6826654" cy="390525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2400" b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16" name="Freeform 15"/>
          <p:cNvSpPr/>
          <p:nvPr userDrawn="1"/>
        </p:nvSpPr>
        <p:spPr>
          <a:xfrm>
            <a:off x="0" y="4823460"/>
            <a:ext cx="9906000" cy="739140"/>
          </a:xfrm>
          <a:custGeom>
            <a:avLst/>
            <a:gdLst>
              <a:gd name="connsiteX0" fmla="*/ 0 w 9906000"/>
              <a:gd name="connsiteY0" fmla="*/ 0 h 739140"/>
              <a:gd name="connsiteX1" fmla="*/ 9906000 w 9906000"/>
              <a:gd name="connsiteY1" fmla="*/ 0 h 739140"/>
              <a:gd name="connsiteX2" fmla="*/ 9906000 w 9906000"/>
              <a:gd name="connsiteY2" fmla="*/ 739140 h 739140"/>
              <a:gd name="connsiteX3" fmla="*/ 0 w 9906000"/>
              <a:gd name="connsiteY3" fmla="*/ 739140 h 739140"/>
              <a:gd name="connsiteX4" fmla="*/ 0 w 9906000"/>
              <a:gd name="connsiteY4" fmla="*/ 0 h 739140"/>
              <a:gd name="connsiteX0" fmla="*/ 0 w 9906000"/>
              <a:gd name="connsiteY0" fmla="*/ 0 h 739140"/>
              <a:gd name="connsiteX1" fmla="*/ 9906000 w 9906000"/>
              <a:gd name="connsiteY1" fmla="*/ 0 h 739140"/>
              <a:gd name="connsiteX2" fmla="*/ 9883140 w 9906000"/>
              <a:gd name="connsiteY2" fmla="*/ 129540 h 739140"/>
              <a:gd name="connsiteX3" fmla="*/ 0 w 9906000"/>
              <a:gd name="connsiteY3" fmla="*/ 739140 h 739140"/>
              <a:gd name="connsiteX4" fmla="*/ 0 w 9906000"/>
              <a:gd name="connsiteY4" fmla="*/ 0 h 739140"/>
              <a:gd name="connsiteX0" fmla="*/ 0 w 9906000"/>
              <a:gd name="connsiteY0" fmla="*/ 0 h 739140"/>
              <a:gd name="connsiteX1" fmla="*/ 9906000 w 9906000"/>
              <a:gd name="connsiteY1" fmla="*/ 0 h 739140"/>
              <a:gd name="connsiteX2" fmla="*/ 9906000 w 9906000"/>
              <a:gd name="connsiteY2" fmla="*/ 189716 h 739140"/>
              <a:gd name="connsiteX3" fmla="*/ 0 w 9906000"/>
              <a:gd name="connsiteY3" fmla="*/ 739140 h 739140"/>
              <a:gd name="connsiteX4" fmla="*/ 0 w 9906000"/>
              <a:gd name="connsiteY4" fmla="*/ 0 h 739140"/>
              <a:gd name="connsiteX0" fmla="*/ 0 w 9906000"/>
              <a:gd name="connsiteY0" fmla="*/ 0 h 739140"/>
              <a:gd name="connsiteX1" fmla="*/ 9906000 w 9906000"/>
              <a:gd name="connsiteY1" fmla="*/ 0 h 739140"/>
              <a:gd name="connsiteX2" fmla="*/ 9906000 w 9906000"/>
              <a:gd name="connsiteY2" fmla="*/ 128773 h 739140"/>
              <a:gd name="connsiteX3" fmla="*/ 0 w 9906000"/>
              <a:gd name="connsiteY3" fmla="*/ 739140 h 739140"/>
              <a:gd name="connsiteX4" fmla="*/ 0 w 9906000"/>
              <a:gd name="connsiteY4" fmla="*/ 0 h 739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6000" h="739140">
                <a:moveTo>
                  <a:pt x="0" y="0"/>
                </a:moveTo>
                <a:lnTo>
                  <a:pt x="9906000" y="0"/>
                </a:lnTo>
                <a:lnTo>
                  <a:pt x="9906000" y="128773"/>
                </a:lnTo>
                <a:lnTo>
                  <a:pt x="0" y="739140"/>
                </a:lnTo>
                <a:lnTo>
                  <a:pt x="0" y="0"/>
                </a:lnTo>
                <a:close/>
              </a:path>
            </a:pathLst>
          </a:custGeom>
          <a:solidFill>
            <a:srgbClr val="EF4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smtClean="0">
              <a:solidFill>
                <a:prstClr val="white"/>
              </a:solidFill>
            </a:endParaRPr>
          </a:p>
        </p:txBody>
      </p:sp>
      <p:pic>
        <p:nvPicPr>
          <p:cNvPr id="9" name="Image 8" descr="ADEME Agence de la transition énergetique"/>
          <p:cNvPicPr/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379" y="5324450"/>
            <a:ext cx="900430" cy="10693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9534764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728" y="171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4371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8" y="171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3" descr="C:\Users\zineb_glila\Desktop\Clients en cours\ADEME\Cover5-gris.jpg"/>
          <p:cNvPicPr>
            <a:picLocks noChangeAspect="1" noChangeArrowheads="1"/>
          </p:cNvPicPr>
          <p:nvPr userDrawn="1"/>
        </p:nvPicPr>
        <p:blipFill>
          <a:blip r:embed="rId6" cstate="print"/>
          <a:srcRect l="2307" b="49"/>
          <a:stretch>
            <a:fillRect/>
          </a:stretch>
        </p:blipFill>
        <p:spPr bwMode="gray">
          <a:xfrm rot="16200000">
            <a:off x="-1000207" y="1000210"/>
            <a:ext cx="6858002" cy="4857587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 userDrawn="1">
            <p:ph type="title"/>
          </p:nvPr>
        </p:nvSpPr>
        <p:spPr bwMode="gray">
          <a:xfrm>
            <a:off x="5475796" y="2438400"/>
            <a:ext cx="4146503" cy="1714500"/>
          </a:xfrm>
        </p:spPr>
        <p:txBody>
          <a:bodyPr anchor="ctr"/>
          <a:lstStyle>
            <a:lvl1pPr algn="ctr">
              <a:defRPr sz="3200" b="1" cap="none" baseline="0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13" name="Freeform 12"/>
          <p:cNvSpPr/>
          <p:nvPr userDrawn="1"/>
        </p:nvSpPr>
        <p:spPr bwMode="gray">
          <a:xfrm rot="16200000" flipH="1">
            <a:off x="1597822" y="3177023"/>
            <a:ext cx="6858001" cy="503962"/>
          </a:xfrm>
          <a:custGeom>
            <a:avLst/>
            <a:gdLst>
              <a:gd name="connsiteX0" fmla="*/ 0 w 9906000"/>
              <a:gd name="connsiteY0" fmla="*/ 0 h 739140"/>
              <a:gd name="connsiteX1" fmla="*/ 9906000 w 9906000"/>
              <a:gd name="connsiteY1" fmla="*/ 0 h 739140"/>
              <a:gd name="connsiteX2" fmla="*/ 9906000 w 9906000"/>
              <a:gd name="connsiteY2" fmla="*/ 739140 h 739140"/>
              <a:gd name="connsiteX3" fmla="*/ 0 w 9906000"/>
              <a:gd name="connsiteY3" fmla="*/ 739140 h 739140"/>
              <a:gd name="connsiteX4" fmla="*/ 0 w 9906000"/>
              <a:gd name="connsiteY4" fmla="*/ 0 h 739140"/>
              <a:gd name="connsiteX0" fmla="*/ 0 w 9906000"/>
              <a:gd name="connsiteY0" fmla="*/ 0 h 739140"/>
              <a:gd name="connsiteX1" fmla="*/ 9906000 w 9906000"/>
              <a:gd name="connsiteY1" fmla="*/ 0 h 739140"/>
              <a:gd name="connsiteX2" fmla="*/ 9883140 w 9906000"/>
              <a:gd name="connsiteY2" fmla="*/ 129540 h 739140"/>
              <a:gd name="connsiteX3" fmla="*/ 0 w 9906000"/>
              <a:gd name="connsiteY3" fmla="*/ 739140 h 739140"/>
              <a:gd name="connsiteX4" fmla="*/ 0 w 9906000"/>
              <a:gd name="connsiteY4" fmla="*/ 0 h 739140"/>
              <a:gd name="connsiteX0" fmla="*/ 0 w 9906000"/>
              <a:gd name="connsiteY0" fmla="*/ 0 h 739140"/>
              <a:gd name="connsiteX1" fmla="*/ 9906000 w 9906000"/>
              <a:gd name="connsiteY1" fmla="*/ 0 h 739140"/>
              <a:gd name="connsiteX2" fmla="*/ 9906000 w 9906000"/>
              <a:gd name="connsiteY2" fmla="*/ 189716 h 739140"/>
              <a:gd name="connsiteX3" fmla="*/ 0 w 9906000"/>
              <a:gd name="connsiteY3" fmla="*/ 739140 h 739140"/>
              <a:gd name="connsiteX4" fmla="*/ 0 w 9906000"/>
              <a:gd name="connsiteY4" fmla="*/ 0 h 739140"/>
              <a:gd name="connsiteX0" fmla="*/ 0 w 9906000"/>
              <a:gd name="connsiteY0" fmla="*/ 0 h 739140"/>
              <a:gd name="connsiteX1" fmla="*/ 9906000 w 9906000"/>
              <a:gd name="connsiteY1" fmla="*/ 0 h 739140"/>
              <a:gd name="connsiteX2" fmla="*/ 9906000 w 9906000"/>
              <a:gd name="connsiteY2" fmla="*/ 128773 h 739140"/>
              <a:gd name="connsiteX3" fmla="*/ 0 w 9906000"/>
              <a:gd name="connsiteY3" fmla="*/ 739140 h 739140"/>
              <a:gd name="connsiteX4" fmla="*/ 0 w 9906000"/>
              <a:gd name="connsiteY4" fmla="*/ 0 h 739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6000" h="739140">
                <a:moveTo>
                  <a:pt x="0" y="0"/>
                </a:moveTo>
                <a:lnTo>
                  <a:pt x="9906000" y="0"/>
                </a:lnTo>
                <a:lnTo>
                  <a:pt x="9906000" y="128773"/>
                </a:lnTo>
                <a:lnTo>
                  <a:pt x="0" y="739140"/>
                </a:lnTo>
                <a:lnTo>
                  <a:pt x="0" y="0"/>
                </a:lnTo>
                <a:close/>
              </a:path>
            </a:pathLst>
          </a:custGeom>
          <a:solidFill>
            <a:srgbClr val="EF4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smtClean="0">
              <a:solidFill>
                <a:prstClr val="white"/>
              </a:solidFill>
            </a:endParaRPr>
          </a:p>
        </p:txBody>
      </p:sp>
      <p:pic>
        <p:nvPicPr>
          <p:cNvPr id="8" name="Image 7" descr="Le Programme d&amp;#39;investissements d&amp;#39;avenir | Gouvernement.fr"/>
          <p:cNvPicPr/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6444" y="5347628"/>
            <a:ext cx="1022985" cy="102298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 9" descr="ADEME Agence de la transition énergetique"/>
          <p:cNvPicPr/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6127" y="5324450"/>
            <a:ext cx="900430" cy="10693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764BCCE4-9674-E34F-AE62-F6429200F520}"/>
              </a:ext>
            </a:extLst>
          </p:cNvPr>
          <p:cNvPicPr/>
          <p:nvPr userDrawn="1"/>
        </p:nvPicPr>
        <p:blipFill rotWithShape="1">
          <a:blip r:embed="rId9"/>
          <a:srcRect l="20661" t="8787" r="67040" b="70778"/>
          <a:stretch/>
        </p:blipFill>
        <p:spPr>
          <a:xfrm>
            <a:off x="6911593" y="5306670"/>
            <a:ext cx="1182370" cy="110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401064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111259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3394397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boî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728" y="171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5396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8" y="171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5162314" y="2093063"/>
            <a:ext cx="4248619" cy="35038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smtClean="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495412" y="2093063"/>
            <a:ext cx="4319656" cy="35038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smtClean="0">
              <a:solidFill>
                <a:prstClr val="white"/>
              </a:solidFill>
            </a:endParaRPr>
          </a:p>
        </p:txBody>
      </p:sp>
      <p:sp>
        <p:nvSpPr>
          <p:cNvPr id="15" name="ColumnHeader"/>
          <p:cNvSpPr txBox="1">
            <a:spLocks/>
          </p:cNvSpPr>
          <p:nvPr userDrawn="1"/>
        </p:nvSpPr>
        <p:spPr bwMode="gray">
          <a:xfrm>
            <a:off x="495412" y="1662176"/>
            <a:ext cx="4319656" cy="43088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  <a:extLst/>
        </p:spPr>
        <p:txBody>
          <a:bodyPr wrap="square" tIns="91440" bIns="91440" anchor="b">
            <a:spAutoFit/>
          </a:bodyPr>
          <a:lstStyle/>
          <a:p>
            <a:pPr algn="ctr" defTabSz="914400">
              <a:buClr>
                <a:srgbClr val="EC0000"/>
              </a:buClr>
              <a:defRPr/>
            </a:pPr>
            <a:endParaRPr lang="fr-FR" altLang="fr-FR" sz="1600" b="1" kern="0" dirty="0" smtClean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16" name="ColumnHeader"/>
          <p:cNvSpPr txBox="1">
            <a:spLocks/>
          </p:cNvSpPr>
          <p:nvPr userDrawn="1"/>
        </p:nvSpPr>
        <p:spPr bwMode="gray">
          <a:xfrm>
            <a:off x="5162314" y="1662176"/>
            <a:ext cx="4248619" cy="43088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  <a:extLst/>
        </p:spPr>
        <p:txBody>
          <a:bodyPr wrap="square" tIns="91440" bIns="91440" anchor="b">
            <a:spAutoFit/>
          </a:bodyPr>
          <a:lstStyle/>
          <a:p>
            <a:pPr algn="ctr" defTabSz="914400">
              <a:buClr>
                <a:srgbClr val="EC0000"/>
              </a:buClr>
              <a:defRPr/>
            </a:pPr>
            <a:endParaRPr lang="fr-FR" altLang="fr-FR" sz="1600" b="1" kern="0" dirty="0" smtClean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495412" y="1662176"/>
            <a:ext cx="4319656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5162314" y="1662176"/>
            <a:ext cx="4248619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403" y="2194912"/>
            <a:ext cx="4128256" cy="3300152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9" name="Content Placeholder 2"/>
          <p:cNvSpPr>
            <a:spLocks noGrp="1"/>
          </p:cNvSpPr>
          <p:nvPr>
            <p:ph idx="10"/>
          </p:nvPr>
        </p:nvSpPr>
        <p:spPr>
          <a:xfrm>
            <a:off x="5260296" y="2194912"/>
            <a:ext cx="4060367" cy="3300152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286924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graphes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728" y="171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44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8" y="171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495443" y="2301413"/>
            <a:ext cx="4067049" cy="35038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smtClean="0">
              <a:solidFill>
                <a:prstClr val="white"/>
              </a:solidFill>
            </a:endParaRPr>
          </a:p>
        </p:txBody>
      </p:sp>
      <p:sp>
        <p:nvSpPr>
          <p:cNvPr id="16" name="ColumnHeader"/>
          <p:cNvSpPr txBox="1">
            <a:spLocks/>
          </p:cNvSpPr>
          <p:nvPr userDrawn="1"/>
        </p:nvSpPr>
        <p:spPr bwMode="gray">
          <a:xfrm>
            <a:off x="495443" y="1593689"/>
            <a:ext cx="4067049" cy="43088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  <a:extLst/>
        </p:spPr>
        <p:txBody>
          <a:bodyPr tIns="91440" bIns="91440" anchor="b">
            <a:spAutoFit/>
          </a:bodyPr>
          <a:lstStyle/>
          <a:p>
            <a:pPr algn="ctr" defTabSz="914400">
              <a:buClr>
                <a:srgbClr val="EC0000"/>
              </a:buClr>
              <a:defRPr/>
            </a:pPr>
            <a:endParaRPr lang="fr-FR" altLang="fr-FR" sz="1600" b="1" kern="0" dirty="0" smtClean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17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495443" y="1534967"/>
            <a:ext cx="4067049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8" name="Chart Placeholder 13"/>
          <p:cNvSpPr>
            <a:spLocks noGrp="1"/>
          </p:cNvSpPr>
          <p:nvPr>
            <p:ph type="chart" sz="quarter" idx="13"/>
          </p:nvPr>
        </p:nvSpPr>
        <p:spPr>
          <a:xfrm>
            <a:off x="585547" y="2403262"/>
            <a:ext cx="3886841" cy="3300152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 smtClean="0"/>
              <a:t>Cliquez sur l'icône pour ajouter un graphique</a:t>
            </a:r>
            <a:endParaRPr lang="fr-FR"/>
          </a:p>
        </p:txBody>
      </p:sp>
      <p:sp>
        <p:nvSpPr>
          <p:cNvPr id="19" name="Rectangle 18"/>
          <p:cNvSpPr/>
          <p:nvPr userDrawn="1"/>
        </p:nvSpPr>
        <p:spPr>
          <a:xfrm>
            <a:off x="5343945" y="2301413"/>
            <a:ext cx="4067049" cy="35038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smtClean="0">
              <a:solidFill>
                <a:prstClr val="white"/>
              </a:solidFill>
            </a:endParaRPr>
          </a:p>
        </p:txBody>
      </p:sp>
      <p:sp>
        <p:nvSpPr>
          <p:cNvPr id="20" name="ColumnHeader"/>
          <p:cNvSpPr txBox="1">
            <a:spLocks/>
          </p:cNvSpPr>
          <p:nvPr userDrawn="1"/>
        </p:nvSpPr>
        <p:spPr bwMode="gray">
          <a:xfrm>
            <a:off x="5343945" y="1551748"/>
            <a:ext cx="4067049" cy="43088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  <a:extLst/>
        </p:spPr>
        <p:txBody>
          <a:bodyPr tIns="91440" bIns="91440" anchor="b">
            <a:spAutoFit/>
          </a:bodyPr>
          <a:lstStyle/>
          <a:p>
            <a:pPr algn="ctr" defTabSz="914400">
              <a:buClr>
                <a:srgbClr val="EC0000"/>
              </a:buClr>
              <a:defRPr/>
            </a:pPr>
            <a:endParaRPr lang="fr-FR" altLang="fr-FR" sz="1600" b="1" kern="0" dirty="0" smtClean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21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5343945" y="1551748"/>
            <a:ext cx="4067049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  <p:sp>
        <p:nvSpPr>
          <p:cNvPr id="22" name="Chart Placeholder 13"/>
          <p:cNvSpPr>
            <a:spLocks noGrp="1"/>
          </p:cNvSpPr>
          <p:nvPr>
            <p:ph type="chart" sz="quarter" idx="17"/>
          </p:nvPr>
        </p:nvSpPr>
        <p:spPr>
          <a:xfrm>
            <a:off x="5434049" y="2403262"/>
            <a:ext cx="3886841" cy="3300152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 smtClean="0"/>
              <a:t>Cliquez sur l'icône pour ajouter un graphique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877798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Graphs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728" y="171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67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8" y="171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 userDrawn="1"/>
        </p:nvSpPr>
        <p:spPr>
          <a:xfrm>
            <a:off x="495443" y="2301958"/>
            <a:ext cx="4067049" cy="134361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smtClean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18" name="Content Placeholder 2"/>
          <p:cNvSpPr>
            <a:spLocks noGrp="1"/>
          </p:cNvSpPr>
          <p:nvPr>
            <p:ph idx="1"/>
          </p:nvPr>
        </p:nvSpPr>
        <p:spPr>
          <a:xfrm>
            <a:off x="5343945" y="1819275"/>
            <a:ext cx="4067049" cy="398598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14" name="ColumnHeader"/>
          <p:cNvSpPr txBox="1">
            <a:spLocks/>
          </p:cNvSpPr>
          <p:nvPr userDrawn="1"/>
        </p:nvSpPr>
        <p:spPr bwMode="gray">
          <a:xfrm>
            <a:off x="495443" y="1870526"/>
            <a:ext cx="4067049" cy="43088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  <a:extLst/>
        </p:spPr>
        <p:txBody>
          <a:bodyPr tIns="91440" bIns="91440" anchor="b">
            <a:spAutoFit/>
          </a:bodyPr>
          <a:lstStyle/>
          <a:p>
            <a:pPr algn="ctr" defTabSz="914400">
              <a:buClr>
                <a:srgbClr val="EC0000"/>
              </a:buClr>
              <a:defRPr/>
            </a:pPr>
            <a:endParaRPr lang="fr-FR" altLang="fr-FR" sz="1600" b="1" kern="0" dirty="0" smtClean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495443" y="1870526"/>
            <a:ext cx="4067049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2" name="Chart Placeholder 13"/>
          <p:cNvSpPr>
            <a:spLocks noGrp="1"/>
          </p:cNvSpPr>
          <p:nvPr>
            <p:ph type="chart" sz="quarter" idx="13"/>
          </p:nvPr>
        </p:nvSpPr>
        <p:spPr>
          <a:xfrm>
            <a:off x="585547" y="2396758"/>
            <a:ext cx="3886841" cy="1154011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 smtClean="0"/>
              <a:t>Cliquez sur l'icône pour ajouter un graphique</a:t>
            </a:r>
            <a:endParaRPr lang="fr-FR"/>
          </a:p>
        </p:txBody>
      </p:sp>
      <p:sp>
        <p:nvSpPr>
          <p:cNvPr id="16" name="Rectangle 15"/>
          <p:cNvSpPr/>
          <p:nvPr userDrawn="1"/>
        </p:nvSpPr>
        <p:spPr>
          <a:xfrm>
            <a:off x="495443" y="4462196"/>
            <a:ext cx="4067049" cy="134361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smtClean="0">
              <a:solidFill>
                <a:prstClr val="white"/>
              </a:solidFill>
            </a:endParaRPr>
          </a:p>
        </p:txBody>
      </p:sp>
      <p:sp>
        <p:nvSpPr>
          <p:cNvPr id="17" name="ColumnHeader"/>
          <p:cNvSpPr txBox="1">
            <a:spLocks/>
          </p:cNvSpPr>
          <p:nvPr userDrawn="1"/>
        </p:nvSpPr>
        <p:spPr bwMode="gray">
          <a:xfrm>
            <a:off x="495443" y="4030891"/>
            <a:ext cx="4067049" cy="43088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  <a:extLst/>
        </p:spPr>
        <p:txBody>
          <a:bodyPr tIns="91440" bIns="91440" anchor="b">
            <a:spAutoFit/>
          </a:bodyPr>
          <a:lstStyle/>
          <a:p>
            <a:pPr algn="ctr" defTabSz="914400">
              <a:buClr>
                <a:srgbClr val="EC0000"/>
              </a:buClr>
              <a:defRPr/>
            </a:pPr>
            <a:endParaRPr lang="fr-FR" altLang="fr-FR" sz="1600" b="1" kern="0" dirty="0" smtClean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27" name="Text Placeholder 10"/>
          <p:cNvSpPr>
            <a:spLocks noGrp="1"/>
          </p:cNvSpPr>
          <p:nvPr>
            <p:ph type="body" sz="quarter" idx="17"/>
          </p:nvPr>
        </p:nvSpPr>
        <p:spPr>
          <a:xfrm>
            <a:off x="495443" y="4030891"/>
            <a:ext cx="4067049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8" name="Chart Placeholder 13"/>
          <p:cNvSpPr>
            <a:spLocks noGrp="1"/>
          </p:cNvSpPr>
          <p:nvPr>
            <p:ph type="chart" sz="quarter" idx="18"/>
          </p:nvPr>
        </p:nvSpPr>
        <p:spPr>
          <a:xfrm>
            <a:off x="585547" y="4556996"/>
            <a:ext cx="3886841" cy="1154011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 smtClean="0"/>
              <a:t>Cliquez sur l'icône pour ajouter un graphique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678903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728" y="171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491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8" y="171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767"/>
            <a:ext cx="8915400" cy="77009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14" name="Table Placeholder 13"/>
          <p:cNvSpPr>
            <a:spLocks noGrp="1"/>
          </p:cNvSpPr>
          <p:nvPr>
            <p:ph type="tbl" sz="quarter" idx="10"/>
          </p:nvPr>
        </p:nvSpPr>
        <p:spPr>
          <a:xfrm>
            <a:off x="495300" y="1819279"/>
            <a:ext cx="8915400" cy="3941445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 smtClean="0"/>
              <a:t>Cliquez sur l'icône pour ajouter un tableau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915685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62397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ags" Target="../tags/tag1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>
            <p:custDataLst>
              <p:tags r:id="rId12"/>
            </p:custDataLst>
          </p:nvPr>
        </p:nvGraphicFramePr>
        <p:xfrm>
          <a:off x="1728" y="171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2329" name="think-cell Slide" r:id="rId13" imgW="270" imgH="270" progId="TCLayout.ActiveDocument.1">
                  <p:embed/>
                </p:oleObj>
              </mc:Choice>
              <mc:Fallback>
                <p:oleObj name="think-cell Slide" r:id="rId1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8" y="171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Freeform 18"/>
          <p:cNvSpPr/>
          <p:nvPr/>
        </p:nvSpPr>
        <p:spPr bwMode="gray">
          <a:xfrm>
            <a:off x="0" y="6457629"/>
            <a:ext cx="9907991" cy="261505"/>
          </a:xfrm>
          <a:custGeom>
            <a:avLst/>
            <a:gdLst>
              <a:gd name="connsiteX0" fmla="*/ 0 w 9906000"/>
              <a:gd name="connsiteY0" fmla="*/ 0 h 739140"/>
              <a:gd name="connsiteX1" fmla="*/ 9906000 w 9906000"/>
              <a:gd name="connsiteY1" fmla="*/ 0 h 739140"/>
              <a:gd name="connsiteX2" fmla="*/ 9906000 w 9906000"/>
              <a:gd name="connsiteY2" fmla="*/ 739140 h 739140"/>
              <a:gd name="connsiteX3" fmla="*/ 0 w 9906000"/>
              <a:gd name="connsiteY3" fmla="*/ 739140 h 739140"/>
              <a:gd name="connsiteX4" fmla="*/ 0 w 9906000"/>
              <a:gd name="connsiteY4" fmla="*/ 0 h 739140"/>
              <a:gd name="connsiteX0" fmla="*/ 0 w 9906000"/>
              <a:gd name="connsiteY0" fmla="*/ 0 h 739140"/>
              <a:gd name="connsiteX1" fmla="*/ 9906000 w 9906000"/>
              <a:gd name="connsiteY1" fmla="*/ 0 h 739140"/>
              <a:gd name="connsiteX2" fmla="*/ 9883140 w 9906000"/>
              <a:gd name="connsiteY2" fmla="*/ 129540 h 739140"/>
              <a:gd name="connsiteX3" fmla="*/ 0 w 9906000"/>
              <a:gd name="connsiteY3" fmla="*/ 739140 h 739140"/>
              <a:gd name="connsiteX4" fmla="*/ 0 w 9906000"/>
              <a:gd name="connsiteY4" fmla="*/ 0 h 739140"/>
              <a:gd name="connsiteX0" fmla="*/ 0 w 9906000"/>
              <a:gd name="connsiteY0" fmla="*/ 0 h 739140"/>
              <a:gd name="connsiteX1" fmla="*/ 9906000 w 9906000"/>
              <a:gd name="connsiteY1" fmla="*/ 0 h 739140"/>
              <a:gd name="connsiteX2" fmla="*/ 9906000 w 9906000"/>
              <a:gd name="connsiteY2" fmla="*/ 189716 h 739140"/>
              <a:gd name="connsiteX3" fmla="*/ 0 w 9906000"/>
              <a:gd name="connsiteY3" fmla="*/ 739140 h 739140"/>
              <a:gd name="connsiteX4" fmla="*/ 0 w 9906000"/>
              <a:gd name="connsiteY4" fmla="*/ 0 h 739140"/>
              <a:gd name="connsiteX0" fmla="*/ 0 w 9906000"/>
              <a:gd name="connsiteY0" fmla="*/ 0 h 739140"/>
              <a:gd name="connsiteX1" fmla="*/ 9906000 w 9906000"/>
              <a:gd name="connsiteY1" fmla="*/ 0 h 739140"/>
              <a:gd name="connsiteX2" fmla="*/ 9906000 w 9906000"/>
              <a:gd name="connsiteY2" fmla="*/ 128773 h 739140"/>
              <a:gd name="connsiteX3" fmla="*/ 0 w 9906000"/>
              <a:gd name="connsiteY3" fmla="*/ 739140 h 739140"/>
              <a:gd name="connsiteX4" fmla="*/ 0 w 9906000"/>
              <a:gd name="connsiteY4" fmla="*/ 0 h 739140"/>
              <a:gd name="connsiteX0" fmla="*/ 0 w 9906000"/>
              <a:gd name="connsiteY0" fmla="*/ 0 h 1331860"/>
              <a:gd name="connsiteX1" fmla="*/ 9906000 w 9906000"/>
              <a:gd name="connsiteY1" fmla="*/ 0 h 1331860"/>
              <a:gd name="connsiteX2" fmla="*/ 9906000 w 9906000"/>
              <a:gd name="connsiteY2" fmla="*/ 128773 h 1331860"/>
              <a:gd name="connsiteX3" fmla="*/ 0 w 9906000"/>
              <a:gd name="connsiteY3" fmla="*/ 1331860 h 1331860"/>
              <a:gd name="connsiteX4" fmla="*/ 0 w 9906000"/>
              <a:gd name="connsiteY4" fmla="*/ 0 h 1331860"/>
              <a:gd name="connsiteX0" fmla="*/ 0 w 9914313"/>
              <a:gd name="connsiteY0" fmla="*/ 0 h 1331860"/>
              <a:gd name="connsiteX1" fmla="*/ 9906000 w 9914313"/>
              <a:gd name="connsiteY1" fmla="*/ 0 h 1331860"/>
              <a:gd name="connsiteX2" fmla="*/ 9914313 w 9914313"/>
              <a:gd name="connsiteY2" fmla="*/ 382794 h 1331860"/>
              <a:gd name="connsiteX3" fmla="*/ 0 w 9914313"/>
              <a:gd name="connsiteY3" fmla="*/ 1331860 h 1331860"/>
              <a:gd name="connsiteX4" fmla="*/ 0 w 9914313"/>
              <a:gd name="connsiteY4" fmla="*/ 0 h 1331860"/>
              <a:gd name="connsiteX0" fmla="*/ 0 w 9906000"/>
              <a:gd name="connsiteY0" fmla="*/ 0 h 1331860"/>
              <a:gd name="connsiteX1" fmla="*/ 9906000 w 9906000"/>
              <a:gd name="connsiteY1" fmla="*/ 0 h 1331860"/>
              <a:gd name="connsiteX2" fmla="*/ 9900026 w 9906000"/>
              <a:gd name="connsiteY2" fmla="*/ 431306 h 1331860"/>
              <a:gd name="connsiteX3" fmla="*/ 0 w 9906000"/>
              <a:gd name="connsiteY3" fmla="*/ 1331860 h 1331860"/>
              <a:gd name="connsiteX4" fmla="*/ 0 w 9906000"/>
              <a:gd name="connsiteY4" fmla="*/ 0 h 1331860"/>
              <a:gd name="connsiteX0" fmla="*/ 0 w 9907991"/>
              <a:gd name="connsiteY0" fmla="*/ 0 h 1331860"/>
              <a:gd name="connsiteX1" fmla="*/ 9906000 w 9907991"/>
              <a:gd name="connsiteY1" fmla="*/ 0 h 1331860"/>
              <a:gd name="connsiteX2" fmla="*/ 9906000 w 9907991"/>
              <a:gd name="connsiteY2" fmla="*/ 319024 h 1331860"/>
              <a:gd name="connsiteX3" fmla="*/ 0 w 9907991"/>
              <a:gd name="connsiteY3" fmla="*/ 1331860 h 1331860"/>
              <a:gd name="connsiteX4" fmla="*/ 0 w 9907991"/>
              <a:gd name="connsiteY4" fmla="*/ 0 h 13318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7991" h="1331860">
                <a:moveTo>
                  <a:pt x="0" y="0"/>
                </a:moveTo>
                <a:lnTo>
                  <a:pt x="9906000" y="0"/>
                </a:lnTo>
                <a:cubicBezTo>
                  <a:pt x="9904009" y="143769"/>
                  <a:pt x="9907991" y="175255"/>
                  <a:pt x="9906000" y="319024"/>
                </a:cubicBezTo>
                <a:lnTo>
                  <a:pt x="0" y="1331860"/>
                </a:lnTo>
                <a:lnTo>
                  <a:pt x="0" y="0"/>
                </a:lnTo>
                <a:close/>
              </a:path>
            </a:pathLst>
          </a:custGeom>
          <a:solidFill>
            <a:srgbClr val="EF4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57816" rtl="0" eaLnBrk="1" latinLnBrk="0" hangingPunct="1">
              <a:defRPr sz="19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78908" algn="l" defTabSz="957816" rtl="0" eaLnBrk="1" latinLnBrk="0" hangingPunct="1">
              <a:defRPr sz="19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57816" algn="l" defTabSz="957816" rtl="0" eaLnBrk="1" latinLnBrk="0" hangingPunct="1">
              <a:defRPr sz="19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436724" algn="l" defTabSz="957816" rtl="0" eaLnBrk="1" latinLnBrk="0" hangingPunct="1">
              <a:defRPr sz="19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915631" algn="l" defTabSz="957816" rtl="0" eaLnBrk="1" latinLnBrk="0" hangingPunct="1">
              <a:defRPr sz="19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394539" algn="l" defTabSz="957816" rtl="0" eaLnBrk="1" latinLnBrk="0" hangingPunct="1">
              <a:defRPr sz="19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873447" algn="l" defTabSz="957816" rtl="0" eaLnBrk="1" latinLnBrk="0" hangingPunct="1">
              <a:defRPr sz="19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352355" algn="l" defTabSz="957816" rtl="0" eaLnBrk="1" latinLnBrk="0" hangingPunct="1">
              <a:defRPr sz="19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31263" algn="l" defTabSz="957816" rtl="0" eaLnBrk="1" latinLnBrk="0" hangingPunct="1">
              <a:defRPr sz="19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600" dirty="0" smtClean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95300" y="1819275"/>
            <a:ext cx="8915400" cy="4191000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pic>
        <p:nvPicPr>
          <p:cNvPr id="7" name="Picture 3" descr="C:\Users\zineb_glila\Desktop\Clients en cours\ADEME\Cover5-gris.jpg"/>
          <p:cNvPicPr>
            <a:picLocks noChangeAspect="1" noChangeArrowheads="1"/>
          </p:cNvPicPr>
          <p:nvPr/>
        </p:nvPicPr>
        <p:blipFill>
          <a:blip r:embed="rId15" cstate="print">
            <a:lum bright="10000"/>
          </a:blip>
          <a:srcRect b="82222"/>
          <a:stretch>
            <a:fillRect/>
          </a:stretch>
        </p:blipFill>
        <p:spPr bwMode="auto">
          <a:xfrm>
            <a:off x="0" y="0"/>
            <a:ext cx="9906000" cy="1219200"/>
          </a:xfrm>
          <a:prstGeom prst="rect">
            <a:avLst/>
          </a:prstGeom>
          <a:noFill/>
        </p:spPr>
      </p:pic>
      <p:pic>
        <p:nvPicPr>
          <p:cNvPr id="14" name="Picture 113" descr="C:\Users\zineb_glila\Desktop\Clients en cours\ADEME\SIG_Investissements_D'avenir.png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gray">
          <a:xfrm>
            <a:off x="794052" y="6405974"/>
            <a:ext cx="355005" cy="355005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 bwMode="gray">
          <a:xfrm>
            <a:off x="1189389" y="6503490"/>
            <a:ext cx="806311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fr-FR" sz="800" dirty="0" smtClean="0">
                <a:solidFill>
                  <a:prstClr val="white"/>
                </a:solidFill>
              </a:rPr>
              <a:t>Présentation</a:t>
            </a:r>
            <a:r>
              <a:rPr lang="fr-FR" sz="800" baseline="0" dirty="0" smtClean="0">
                <a:solidFill>
                  <a:prstClr val="white"/>
                </a:solidFill>
              </a:rPr>
              <a:t> projet</a:t>
            </a:r>
            <a:endParaRPr lang="fr-FR" sz="800" dirty="0">
              <a:solidFill>
                <a:prstClr val="white"/>
              </a:solidFill>
            </a:endParaRPr>
          </a:p>
        </p:txBody>
      </p:sp>
      <p:sp>
        <p:nvSpPr>
          <p:cNvPr id="16" name="TextBox 15"/>
          <p:cNvSpPr txBox="1"/>
          <p:nvPr/>
        </p:nvSpPr>
        <p:spPr bwMode="gray">
          <a:xfrm>
            <a:off x="54522" y="6508930"/>
            <a:ext cx="184345" cy="12311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r"/>
            <a:fld id="{6A895693-0027-4F28-9367-92E39A51F51C}" type="slidenum">
              <a:rPr lang="fr-FR" sz="800" smtClean="0">
                <a:solidFill>
                  <a:prstClr val="white"/>
                </a:solidFill>
              </a:rPr>
              <a:pPr algn="r"/>
              <a:t>‹N°›</a:t>
            </a:fld>
            <a:endParaRPr lang="fr-FR" sz="800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495300" y="274767"/>
            <a:ext cx="8915400" cy="770095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344445" y="6372078"/>
            <a:ext cx="377307" cy="418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861456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8" r:id="rId1"/>
    <p:sldLayoutId id="2147484139" r:id="rId2"/>
    <p:sldLayoutId id="2147484140" r:id="rId3"/>
    <p:sldLayoutId id="2147484141" r:id="rId4"/>
    <p:sldLayoutId id="2147484142" r:id="rId5"/>
    <p:sldLayoutId id="2147484144" r:id="rId6"/>
    <p:sldLayoutId id="2147484145" r:id="rId7"/>
    <p:sldLayoutId id="2147484146" r:id="rId8"/>
    <p:sldLayoutId id="2147484147" r:id="rId9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spcAft>
          <a:spcPts val="300"/>
        </a:spcAft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525600" indent="-285750" algn="l" defTabSz="914400" rtl="0" eaLnBrk="1" latinLnBrk="0" hangingPunct="1">
        <a:spcBef>
          <a:spcPts val="0"/>
        </a:spcBef>
        <a:spcAft>
          <a:spcPts val="300"/>
        </a:spcAft>
        <a:buClr>
          <a:schemeClr val="tx2"/>
        </a:buClr>
        <a:buSzPct val="130000"/>
        <a:buFont typeface="Wingdings 2" pitchFamily="18" charset="2"/>
        <a:buChar char="¡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932400" indent="-230400" algn="l" defTabSz="914400" rtl="0" eaLnBrk="1" latinLnBrk="0" hangingPunct="1">
        <a:spcBef>
          <a:spcPts val="0"/>
        </a:spcBef>
        <a:spcAft>
          <a:spcPts val="300"/>
        </a:spcAft>
        <a:buClr>
          <a:schemeClr val="tx2"/>
        </a:buClr>
        <a:buSzPct val="130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defTabSz="914400" rtl="0" eaLnBrk="1" latinLnBrk="0" hangingPunct="1">
        <a:spcBef>
          <a:spcPts val="0"/>
        </a:spcBef>
        <a:spcAft>
          <a:spcPts val="300"/>
        </a:spcAft>
        <a:buClr>
          <a:schemeClr val="bg1">
            <a:lumMod val="65000"/>
          </a:schemeClr>
        </a:buClr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789200" indent="-180000" algn="l" defTabSz="914400" rtl="0" eaLnBrk="1" latinLnBrk="0" hangingPunct="1">
        <a:spcBef>
          <a:spcPts val="0"/>
        </a:spcBef>
        <a:spcAft>
          <a:spcPts val="300"/>
        </a:spcAft>
        <a:buClr>
          <a:schemeClr val="bg1">
            <a:lumMod val="65000"/>
          </a:schemeClr>
        </a:buClr>
        <a:buFont typeface="Arial" pitchFamily="34" charset="0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8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8.bin"/><Relationship Id="rId4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66FBF7F-9D8A-4414-B720-4B4CC0523A5A}"/>
              </a:ext>
            </a:extLst>
          </p:cNvPr>
          <p:cNvSpPr/>
          <p:nvPr/>
        </p:nvSpPr>
        <p:spPr>
          <a:xfrm>
            <a:off x="780129" y="2065694"/>
            <a:ext cx="352025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3600" b="1" dirty="0" smtClean="0"/>
              <a:t>Nom du projet </a:t>
            </a:r>
            <a:endParaRPr lang="fr-FR" sz="3600" b="1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E12BE57F-CB59-4CE9-9433-AB9FB19989D8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62538" y="201010"/>
            <a:ext cx="1094870" cy="1080020"/>
          </a:xfrm>
          <a:prstGeom prst="rect">
            <a:avLst/>
          </a:prstGeom>
          <a:noFill/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66FBF7F-9D8A-4414-B720-4B4CC0523A5A}"/>
              </a:ext>
            </a:extLst>
          </p:cNvPr>
          <p:cNvSpPr/>
          <p:nvPr/>
        </p:nvSpPr>
        <p:spPr>
          <a:xfrm>
            <a:off x="3439926" y="6006922"/>
            <a:ext cx="41210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400" b="1" dirty="0" smtClean="0">
                <a:solidFill>
                  <a:srgbClr val="FF0000"/>
                </a:solidFill>
              </a:rPr>
              <a:t>Document confidentiel </a:t>
            </a:r>
            <a:endParaRPr lang="fr-FR" sz="2400" b="1" dirty="0">
              <a:solidFill>
                <a:srgbClr val="FF0000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66FBF7F-9D8A-4414-B720-4B4CC0523A5A}"/>
              </a:ext>
            </a:extLst>
          </p:cNvPr>
          <p:cNvSpPr/>
          <p:nvPr/>
        </p:nvSpPr>
        <p:spPr>
          <a:xfrm>
            <a:off x="7162538" y="5883812"/>
            <a:ext cx="25333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ts val="600"/>
              </a:spcBef>
              <a:spcAft>
                <a:spcPts val="600"/>
              </a:spcAft>
            </a:pPr>
            <a:r>
              <a:rPr lang="fr-FR" sz="1600" b="1" dirty="0" smtClean="0"/>
              <a:t>Date de présentation : JJ/MM/AAAA</a:t>
            </a:r>
            <a:endParaRPr lang="fr-FR" sz="1600" b="1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66FBF7F-9D8A-4414-B720-4B4CC0523A5A}"/>
              </a:ext>
            </a:extLst>
          </p:cNvPr>
          <p:cNvSpPr/>
          <p:nvPr/>
        </p:nvSpPr>
        <p:spPr>
          <a:xfrm>
            <a:off x="780129" y="3302025"/>
            <a:ext cx="67808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400" b="1" dirty="0" smtClean="0"/>
              <a:t>Sous-titre du projet </a:t>
            </a:r>
            <a:endParaRPr lang="fr-FR" sz="2400" b="1" dirty="0"/>
          </a:p>
        </p:txBody>
      </p:sp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840976" y="410029"/>
            <a:ext cx="8796510" cy="488950"/>
          </a:xfrm>
        </p:spPr>
        <p:txBody>
          <a:bodyPr/>
          <a:lstStyle/>
          <a:p>
            <a:r>
              <a:rPr lang="fr-FR" sz="2400" dirty="0"/>
              <a:t>Présentation de pré-dépôt </a:t>
            </a:r>
            <a:r>
              <a:rPr lang="fr-FR" sz="2400" dirty="0" smtClean="0"/>
              <a:t> </a:t>
            </a:r>
            <a:endParaRPr lang="fr-FR" sz="2400" dirty="0"/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>
          <a:xfrm>
            <a:off x="840976" y="899101"/>
            <a:ext cx="8796510" cy="390525"/>
          </a:xfrm>
        </p:spPr>
        <p:txBody>
          <a:bodyPr/>
          <a:lstStyle/>
          <a:p>
            <a:r>
              <a:rPr lang="fr-FR" b="1" dirty="0" smtClean="0"/>
              <a:t>Stratégie :  YYY</a:t>
            </a:r>
          </a:p>
          <a:p>
            <a:r>
              <a:rPr lang="fr-FR" b="1" dirty="0" smtClean="0"/>
              <a:t>Appel à Projet : XXX </a:t>
            </a:r>
            <a:endParaRPr lang="fr-FR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764BCCE4-9674-E34F-AE62-F6429200F520}"/>
              </a:ext>
            </a:extLst>
          </p:cNvPr>
          <p:cNvPicPr/>
          <p:nvPr/>
        </p:nvPicPr>
        <p:blipFill rotWithShape="1">
          <a:blip r:embed="rId4"/>
          <a:srcRect l="20661" t="8787" r="67040" b="70778"/>
          <a:stretch/>
        </p:blipFill>
        <p:spPr>
          <a:xfrm>
            <a:off x="8429236" y="188570"/>
            <a:ext cx="1182370" cy="110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98917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r-FR" dirty="0"/>
              <a:t>6</a:t>
            </a:r>
            <a:r>
              <a:rPr lang="fr-FR" dirty="0" smtClean="0"/>
              <a:t>. </a:t>
            </a:r>
            <a:r>
              <a:rPr lang="fr-FR" dirty="0"/>
              <a:t>Budget global du </a:t>
            </a:r>
            <a:r>
              <a:rPr lang="fr-FR" dirty="0" smtClean="0"/>
              <a:t>projet</a:t>
            </a:r>
            <a:br>
              <a:rPr lang="fr-FR" dirty="0" smtClean="0"/>
            </a:br>
            <a:r>
              <a:rPr lang="fr-FR" b="0" dirty="0"/>
              <a:t>(cf. Annexe </a:t>
            </a:r>
            <a:r>
              <a:rPr lang="fr-FR" b="0" dirty="0" smtClean="0"/>
              <a:t>4) 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856679"/>
              </p:ext>
            </p:extLst>
          </p:nvPr>
        </p:nvGraphicFramePr>
        <p:xfrm>
          <a:off x="495298" y="2061135"/>
          <a:ext cx="8724901" cy="336549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{F2DE63D5-997A-4646-A377-4702673A728D}</a:tableStyleId>
              </a:tblPr>
              <a:tblGrid>
                <a:gridCol w="1433261">
                  <a:extLst>
                    <a:ext uri="{9D8B030D-6E8A-4147-A177-3AD203B41FA5}">
                      <a16:colId xmlns:a16="http://schemas.microsoft.com/office/drawing/2014/main" val="1470891619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063732247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437910328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221784148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722010453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2226921755"/>
                    </a:ext>
                  </a:extLst>
                </a:gridCol>
              </a:tblGrid>
              <a:tr h="79061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 smtClean="0">
                          <a:effectLst/>
                        </a:rPr>
                        <a:t>Partenaires </a:t>
                      </a:r>
                      <a:br>
                        <a:rPr lang="fr-FR" sz="1050" u="none" strike="noStrike" kern="1200" dirty="0" smtClean="0">
                          <a:effectLst/>
                        </a:rPr>
                      </a:br>
                      <a:r>
                        <a:rPr lang="fr-FR" sz="1050" u="none" strike="noStrike" kern="1200" dirty="0" smtClean="0">
                          <a:effectLst/>
                        </a:rPr>
                        <a:t> (5 max)</a:t>
                      </a:r>
                      <a:endParaRPr lang="fr-FR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fr-FR" sz="1050" b="1" i="0" u="none" strike="noStrike" kern="1200" dirty="0" smtClean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Dont Frais</a:t>
                      </a:r>
                      <a:r>
                        <a:rPr lang="fr-FR" sz="1050" b="1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personnels</a:t>
                      </a:r>
                      <a:endParaRPr lang="fr-FR" sz="1050" b="1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u="none" strike="noStrike" kern="1200" dirty="0" smtClean="0">
                          <a:solidFill>
                            <a:schemeClr val="tx1"/>
                          </a:solidFill>
                          <a:effectLst/>
                        </a:rPr>
                        <a:t>Dont Sous-traitance</a:t>
                      </a:r>
                      <a:endParaRPr lang="fr-FR" sz="105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u="none" strike="noStrike" kern="1200" dirty="0" smtClean="0">
                          <a:solidFill>
                            <a:schemeClr val="tx1"/>
                          </a:solidFill>
                          <a:effectLst/>
                        </a:rPr>
                        <a:t>Dont Investissement</a:t>
                      </a: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 smtClean="0">
                          <a:solidFill>
                            <a:schemeClr val="tx1"/>
                          </a:solidFill>
                          <a:effectLst/>
                        </a:rPr>
                        <a:t>Commentaires</a:t>
                      </a:r>
                      <a:endParaRPr lang="fr-FR" sz="105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5503865"/>
                  </a:ext>
                </a:extLst>
              </a:tr>
              <a:tr h="514977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8160925"/>
                  </a:ext>
                </a:extLst>
              </a:tr>
              <a:tr h="514977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5151173"/>
                  </a:ext>
                </a:extLst>
              </a:tr>
              <a:tr h="514977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1388124"/>
                  </a:ext>
                </a:extLst>
              </a:tr>
              <a:tr h="514977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3612844"/>
                  </a:ext>
                </a:extLst>
              </a:tr>
              <a:tr h="514977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1273960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3388659" y="1600200"/>
            <a:ext cx="5831540" cy="29583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sysClr val="windowText" lastClr="000000"/>
                </a:solidFill>
                <a:latin typeface="Gill Sans MT" pitchFamily="34" charset="0"/>
              </a:rPr>
              <a:t>A titre informatif</a:t>
            </a:r>
          </a:p>
        </p:txBody>
      </p:sp>
    </p:spTree>
    <p:extLst>
      <p:ext uri="{BB962C8B-B14F-4D97-AF65-F5344CB8AC3E}">
        <p14:creationId xmlns:p14="http://schemas.microsoft.com/office/powerpoint/2010/main" val="326311417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r-FR" dirty="0" smtClean="0"/>
              <a:t>7. Marché(s)</a:t>
            </a:r>
            <a:r>
              <a:rPr lang="fr-FR" baseline="0" dirty="0" smtClean="0"/>
              <a:t> visé(s)</a:t>
            </a:r>
            <a:br>
              <a:rPr lang="fr-FR" baseline="0" dirty="0" smtClean="0"/>
            </a:br>
            <a:r>
              <a:rPr lang="fr-FR" b="0" dirty="0"/>
              <a:t>(cf. Annexe </a:t>
            </a:r>
            <a:r>
              <a:rPr lang="fr-FR" b="0" dirty="0" smtClean="0"/>
              <a:t>3b et 6)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contenu 8"/>
          <p:cNvSpPr txBox="1">
            <a:spLocks/>
          </p:cNvSpPr>
          <p:nvPr/>
        </p:nvSpPr>
        <p:spPr bwMode="gray">
          <a:xfrm>
            <a:off x="3543301" y="1819275"/>
            <a:ext cx="5867400" cy="2506239"/>
          </a:xfrm>
          <a:prstGeom prst="wedgeRectCallout">
            <a:avLst>
              <a:gd name="adj1" fmla="val -62107"/>
              <a:gd name="adj2" fmla="val -10308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i="1" dirty="0" smtClean="0"/>
              <a:t>Marché(s) visé(s) :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 smtClean="0"/>
              <a:t>Etat </a:t>
            </a:r>
            <a:r>
              <a:rPr lang="fr-FR" b="0" i="1" dirty="0"/>
              <a:t>des lieux </a:t>
            </a:r>
            <a:r>
              <a:rPr lang="fr-FR" b="0" i="1" dirty="0" smtClean="0"/>
              <a:t>du(es) marché(s) visé(s) </a:t>
            </a:r>
            <a:r>
              <a:rPr lang="fr-FR" b="0" i="1" dirty="0"/>
              <a:t>(national, européens, internationaux)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 smtClean="0"/>
              <a:t>Taille par segment de marchés visés </a:t>
            </a:r>
            <a:endParaRPr lang="fr-FR" b="0" i="1" dirty="0"/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 smtClean="0"/>
              <a:t>Typologie des clients </a:t>
            </a:r>
            <a:r>
              <a:rPr lang="fr-FR" b="0" i="1" dirty="0"/>
              <a:t>et </a:t>
            </a:r>
            <a:r>
              <a:rPr lang="fr-FR" b="0" i="1" dirty="0" smtClean="0"/>
              <a:t>besoins identifiés (qualitatif/quantitatif)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 smtClean="0"/>
              <a:t>Prix </a:t>
            </a:r>
            <a:r>
              <a:rPr lang="fr-FR" b="0" i="1" dirty="0"/>
              <a:t>de vente du produit et benchmark de la concurrence, sensibilité du prix </a:t>
            </a:r>
            <a:r>
              <a:rPr lang="fr-FR" b="0" i="1" dirty="0" smtClean="0"/>
              <a:t>selon paramètres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Canaux de distribution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Enjeux </a:t>
            </a:r>
            <a:r>
              <a:rPr lang="fr-FR" b="0" i="1" dirty="0" smtClean="0"/>
              <a:t>réglementaires (ICPE, autorisations de mise sur le marché, </a:t>
            </a:r>
            <a:r>
              <a:rPr lang="fr-FR" b="0" i="1" dirty="0" err="1" smtClean="0"/>
              <a:t>etc</a:t>
            </a:r>
            <a:r>
              <a:rPr lang="fr-FR" b="0" i="1" dirty="0" smtClean="0"/>
              <a:t>)</a:t>
            </a:r>
            <a:endParaRPr lang="fr-FR" b="0" i="1" dirty="0"/>
          </a:p>
        </p:txBody>
      </p:sp>
    </p:spTree>
    <p:extLst>
      <p:ext uri="{BB962C8B-B14F-4D97-AF65-F5344CB8AC3E}">
        <p14:creationId xmlns:p14="http://schemas.microsoft.com/office/powerpoint/2010/main" val="33589812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r-FR" dirty="0"/>
              <a:t>8</a:t>
            </a:r>
            <a:r>
              <a:rPr lang="fr-FR" dirty="0" smtClean="0"/>
              <a:t>. Modèle économique</a:t>
            </a:r>
            <a:br>
              <a:rPr lang="fr-FR" dirty="0" smtClean="0"/>
            </a:br>
            <a:r>
              <a:rPr lang="fr-FR" b="0" dirty="0"/>
              <a:t>(cf. Annexe </a:t>
            </a:r>
            <a:r>
              <a:rPr lang="fr-FR" b="0" dirty="0" smtClean="0"/>
              <a:t>3b)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contenu 8"/>
          <p:cNvSpPr txBox="1">
            <a:spLocks/>
          </p:cNvSpPr>
          <p:nvPr/>
        </p:nvSpPr>
        <p:spPr bwMode="gray">
          <a:xfrm>
            <a:off x="3526971" y="1819275"/>
            <a:ext cx="5883729" cy="2384425"/>
          </a:xfrm>
          <a:prstGeom prst="wedgeRectCallout">
            <a:avLst>
              <a:gd name="adj1" fmla="val -60132"/>
              <a:gd name="adj2" fmla="val -11961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i="1" dirty="0" smtClean="0"/>
              <a:t>Modèle économique :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smtClean="0"/>
              <a:t>Coûts </a:t>
            </a:r>
            <a:r>
              <a:rPr lang="fr-FR" b="0" i="1" dirty="0"/>
              <a:t>de </a:t>
            </a:r>
            <a:r>
              <a:rPr lang="fr-FR" b="0" i="1" dirty="0" smtClean="0"/>
              <a:t>production</a:t>
            </a:r>
            <a:endParaRPr lang="fr-FR" b="0" i="1" dirty="0"/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 smtClean="0"/>
              <a:t>TCO (Coût Total de Possession) </a:t>
            </a:r>
            <a:r>
              <a:rPr lang="fr-FR" b="0" i="1" dirty="0"/>
              <a:t>de la solution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 smtClean="0"/>
              <a:t>Stratégie </a:t>
            </a:r>
            <a:r>
              <a:rPr lang="fr-FR" b="0" i="1" dirty="0"/>
              <a:t>de développement / de commercialisation / d’industrialisation / de propriété intellectuelle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 smtClean="0"/>
              <a:t>Garantie </a:t>
            </a:r>
            <a:r>
              <a:rPr lang="fr-FR" b="0" i="1" dirty="0"/>
              <a:t>et services annexes proposés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 smtClean="0"/>
              <a:t>Facteurs </a:t>
            </a:r>
            <a:r>
              <a:rPr lang="fr-FR" b="0" i="1" dirty="0"/>
              <a:t>compétitifs face aux concurrents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 smtClean="0"/>
              <a:t>Graphe de rentabilité </a:t>
            </a:r>
            <a:r>
              <a:rPr lang="fr-FR" b="0" i="1" dirty="0"/>
              <a:t>du projet </a:t>
            </a:r>
            <a:r>
              <a:rPr lang="fr-FR" b="0" i="1" dirty="0" smtClean="0"/>
              <a:t>(flux financiers, </a:t>
            </a:r>
            <a:r>
              <a:rPr lang="fr-FR" b="0" i="1" dirty="0"/>
              <a:t>marge, impact cours, </a:t>
            </a:r>
            <a:r>
              <a:rPr lang="fr-FR" b="0" i="1" dirty="0" err="1"/>
              <a:t>etc</a:t>
            </a:r>
            <a:r>
              <a:rPr lang="fr-FR" b="0" i="1" dirty="0"/>
              <a:t>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endParaRPr lang="fr-FR" b="0" i="1" dirty="0"/>
          </a:p>
        </p:txBody>
      </p:sp>
    </p:spTree>
    <p:extLst>
      <p:ext uri="{BB962C8B-B14F-4D97-AF65-F5344CB8AC3E}">
        <p14:creationId xmlns:p14="http://schemas.microsoft.com/office/powerpoint/2010/main" val="252133872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r-FR" dirty="0" smtClean="0"/>
              <a:t>9. Impacts emploi et économiques</a:t>
            </a:r>
            <a:br>
              <a:rPr lang="fr-FR" dirty="0" smtClean="0"/>
            </a:br>
            <a:r>
              <a:rPr lang="fr-FR" b="0" dirty="0"/>
              <a:t>(</a:t>
            </a:r>
            <a:r>
              <a:rPr lang="fr-FR" b="0" dirty="0" smtClean="0"/>
              <a:t>cf. Annexe </a:t>
            </a:r>
            <a:r>
              <a:rPr lang="fr-FR" b="0" dirty="0"/>
              <a:t>5</a:t>
            </a:r>
            <a:r>
              <a:rPr lang="fr-FR" b="0" dirty="0" smtClean="0"/>
              <a:t>) </a:t>
            </a: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8335391"/>
              </p:ext>
            </p:extLst>
          </p:nvPr>
        </p:nvGraphicFramePr>
        <p:xfrm>
          <a:off x="495301" y="1431636"/>
          <a:ext cx="9239827" cy="4775199"/>
        </p:xfrm>
        <a:graphic>
          <a:graphicData uri="http://schemas.openxmlformats.org/drawingml/2006/table">
            <a:tbl>
              <a:tblPr/>
              <a:tblGrid>
                <a:gridCol w="1753075">
                  <a:extLst>
                    <a:ext uri="{9D8B030D-6E8A-4147-A177-3AD203B41FA5}">
                      <a16:colId xmlns:a16="http://schemas.microsoft.com/office/drawing/2014/main" val="2851751558"/>
                    </a:ext>
                  </a:extLst>
                </a:gridCol>
                <a:gridCol w="1174077">
                  <a:extLst>
                    <a:ext uri="{9D8B030D-6E8A-4147-A177-3AD203B41FA5}">
                      <a16:colId xmlns:a16="http://schemas.microsoft.com/office/drawing/2014/main" val="386482548"/>
                    </a:ext>
                  </a:extLst>
                </a:gridCol>
                <a:gridCol w="1174077">
                  <a:extLst>
                    <a:ext uri="{9D8B030D-6E8A-4147-A177-3AD203B41FA5}">
                      <a16:colId xmlns:a16="http://schemas.microsoft.com/office/drawing/2014/main" val="3950211767"/>
                    </a:ext>
                  </a:extLst>
                </a:gridCol>
                <a:gridCol w="1174077">
                  <a:extLst>
                    <a:ext uri="{9D8B030D-6E8A-4147-A177-3AD203B41FA5}">
                      <a16:colId xmlns:a16="http://schemas.microsoft.com/office/drawing/2014/main" val="2852040055"/>
                    </a:ext>
                  </a:extLst>
                </a:gridCol>
                <a:gridCol w="1174077">
                  <a:extLst>
                    <a:ext uri="{9D8B030D-6E8A-4147-A177-3AD203B41FA5}">
                      <a16:colId xmlns:a16="http://schemas.microsoft.com/office/drawing/2014/main" val="3599104622"/>
                    </a:ext>
                  </a:extLst>
                </a:gridCol>
                <a:gridCol w="1174077">
                  <a:extLst>
                    <a:ext uri="{9D8B030D-6E8A-4147-A177-3AD203B41FA5}">
                      <a16:colId xmlns:a16="http://schemas.microsoft.com/office/drawing/2014/main" val="3227503757"/>
                    </a:ext>
                  </a:extLst>
                </a:gridCol>
                <a:gridCol w="1077578">
                  <a:extLst>
                    <a:ext uri="{9D8B030D-6E8A-4147-A177-3AD203B41FA5}">
                      <a16:colId xmlns:a16="http://schemas.microsoft.com/office/drawing/2014/main" val="2005536837"/>
                    </a:ext>
                  </a:extLst>
                </a:gridCol>
                <a:gridCol w="538789">
                  <a:extLst>
                    <a:ext uri="{9D8B030D-6E8A-4147-A177-3AD203B41FA5}">
                      <a16:colId xmlns:a16="http://schemas.microsoft.com/office/drawing/2014/main" val="50069715"/>
                    </a:ext>
                  </a:extLst>
                </a:gridCol>
              </a:tblGrid>
              <a:tr h="267432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1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 dupliquer par partenaire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8564362"/>
                  </a:ext>
                </a:extLst>
              </a:tr>
              <a:tr h="617151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1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Impact prévisionnel du projet, post-projet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Année 1 après le projet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Année 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Année 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Année 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Année 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1552662"/>
                  </a:ext>
                </a:extLst>
              </a:tr>
              <a:tr h="473149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Impacts économiques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1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9767910"/>
                  </a:ext>
                </a:extLst>
              </a:tr>
              <a:tr h="534863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(Chiffre d’affaires direct généré par le projet </a:t>
                      </a:r>
                      <a:r>
                        <a:rPr lang="fr-FR" sz="700" b="1" i="1" u="sng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annuel</a:t>
                      </a:r>
                      <a:r>
                        <a:rPr lang="fr-FR" sz="7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k€ 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FF0000"/>
                          </a:solidFill>
                          <a:effectLst/>
                          <a:latin typeface="Arial1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620832"/>
                  </a:ext>
                </a:extLst>
              </a:tr>
              <a:tr h="534863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Explications </a:t>
                      </a:r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(description des unités d'œuvres générant le CA)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1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9825535"/>
                  </a:ext>
                </a:extLst>
              </a:tr>
              <a:tr h="534863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Types </a:t>
                      </a:r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d'unités d'œuvre générant le CA**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1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1460231"/>
                  </a:ext>
                </a:extLst>
              </a:tr>
              <a:tr h="236574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Emploi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1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4685617"/>
                  </a:ext>
                </a:extLst>
              </a:tr>
              <a:tr h="1049154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(Nombre emplois </a:t>
                      </a:r>
                      <a:r>
                        <a:rPr lang="fr-FR" sz="700" b="1" i="1" u="sng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directs mobilisés</a:t>
                      </a:r>
                      <a:r>
                        <a:rPr lang="fr-FR" sz="7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annuellement </a:t>
                      </a:r>
                      <a:r>
                        <a:rPr lang="fr-FR" sz="7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pour l'activité d'exploitation du projet, qu'ils soient créés et/ou maintenus</a:t>
                      </a:r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)</a:t>
                      </a:r>
                      <a:endParaRPr lang="fr-FR" sz="7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8951056"/>
                  </a:ext>
                </a:extLst>
              </a:tr>
              <a:tr h="5271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dont </a:t>
                      </a:r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emplois nouvellement créés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95264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010757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r-FR" dirty="0" smtClean="0"/>
              <a:t>10. Impacts environnementaux</a:t>
            </a:r>
            <a:br>
              <a:rPr lang="fr-FR" dirty="0" smtClean="0"/>
            </a:br>
            <a:r>
              <a:rPr lang="fr-FR" b="0" dirty="0"/>
              <a:t>(</a:t>
            </a:r>
            <a:r>
              <a:rPr lang="fr-FR" b="0" dirty="0" smtClean="0"/>
              <a:t>cf. Annexe </a:t>
            </a:r>
            <a:r>
              <a:rPr lang="fr-FR" b="0" dirty="0"/>
              <a:t>5</a:t>
            </a:r>
            <a:r>
              <a:rPr lang="fr-FR" b="0" dirty="0" smtClean="0"/>
              <a:t>) 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95299" y="1819275"/>
            <a:ext cx="9070731" cy="4661912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contenu 8"/>
          <p:cNvSpPr txBox="1">
            <a:spLocks/>
          </p:cNvSpPr>
          <p:nvPr/>
        </p:nvSpPr>
        <p:spPr bwMode="gray">
          <a:xfrm>
            <a:off x="584506" y="2060029"/>
            <a:ext cx="8596309" cy="4149852"/>
          </a:xfrm>
          <a:prstGeom prst="wedgeRectCallout">
            <a:avLst>
              <a:gd name="adj1" fmla="val -60139"/>
              <a:gd name="adj2" fmla="val -37222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Quel est le service rendu par le projet d'un point de vue environnemental ? </a:t>
            </a:r>
            <a:endParaRPr lang="fr-FR" b="0" i="1" dirty="0" smtClean="0"/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 smtClean="0"/>
              <a:t>Etude environnementale de type ACV, empreinte carbone ou autres diagnostics </a:t>
            </a:r>
            <a:r>
              <a:rPr lang="fr-FR" b="0" i="1" dirty="0"/>
              <a:t>déjà réalisés ? 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Objectifs chiffrés en matière de gains </a:t>
            </a:r>
            <a:r>
              <a:rPr lang="fr-FR" b="0" i="1" dirty="0" smtClean="0"/>
              <a:t>environnementaux ?</a:t>
            </a:r>
            <a:endParaRPr lang="fr-FR" b="0" i="1" dirty="0"/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 smtClean="0"/>
              <a:t>Qualification des Externalités / impacts : Climat </a:t>
            </a:r>
            <a:r>
              <a:rPr lang="fr-FR" b="0" i="1" dirty="0"/>
              <a:t>via la réduction des gaz à effet de </a:t>
            </a:r>
            <a:r>
              <a:rPr lang="fr-FR" b="0" i="1" dirty="0" smtClean="0"/>
              <a:t>serre; Pollution </a:t>
            </a:r>
            <a:r>
              <a:rPr lang="fr-FR" b="0" i="1" dirty="0"/>
              <a:t>de </a:t>
            </a:r>
            <a:r>
              <a:rPr lang="fr-FR" b="0" i="1" dirty="0" smtClean="0"/>
              <a:t>l'air; Qualité </a:t>
            </a:r>
            <a:r>
              <a:rPr lang="fr-FR" b="0" i="1" dirty="0"/>
              <a:t>de </a:t>
            </a:r>
            <a:r>
              <a:rPr lang="fr-FR" b="0" i="1" dirty="0" smtClean="0"/>
              <a:t>l'eau; Consommation </a:t>
            </a:r>
            <a:r>
              <a:rPr lang="fr-FR" b="0" i="1" dirty="0"/>
              <a:t>des </a:t>
            </a:r>
            <a:r>
              <a:rPr lang="fr-FR" b="0" i="1" dirty="0" smtClean="0"/>
              <a:t>ressources; Réduction </a:t>
            </a:r>
            <a:r>
              <a:rPr lang="fr-FR" b="0" i="1" dirty="0"/>
              <a:t>et recyclage des </a:t>
            </a:r>
            <a:r>
              <a:rPr lang="fr-FR" b="0" i="1" dirty="0" smtClean="0"/>
              <a:t>déchets; Impact énergétique ou bilan énergie-matière; Impact sur </a:t>
            </a:r>
            <a:r>
              <a:rPr lang="fr-FR" b="0" i="1" dirty="0"/>
              <a:t>la </a:t>
            </a:r>
            <a:r>
              <a:rPr lang="fr-FR" b="0" i="1" dirty="0" smtClean="0"/>
              <a:t>biodiversité; le cas échéant Impact sociétal (acceptabilité, création/maintien emplois &amp; filière)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i="1" dirty="0" smtClean="0">
                <a:solidFill>
                  <a:srgbClr val="FF0000"/>
                </a:solidFill>
              </a:rPr>
              <a:t>Solution de référence </a:t>
            </a:r>
            <a:r>
              <a:rPr lang="fr-FR" i="1" dirty="0">
                <a:solidFill>
                  <a:srgbClr val="FF0000"/>
                </a:solidFill>
              </a:rPr>
              <a:t>? </a:t>
            </a:r>
            <a:r>
              <a:rPr lang="fr-FR" i="1" dirty="0" smtClean="0">
                <a:solidFill>
                  <a:srgbClr val="FF0000"/>
                </a:solidFill>
              </a:rPr>
              <a:t>(Solution </a:t>
            </a:r>
            <a:r>
              <a:rPr lang="fr-FR" i="1" dirty="0">
                <a:solidFill>
                  <a:srgbClr val="FF0000"/>
                </a:solidFill>
              </a:rPr>
              <a:t>la plus probable mise en œuvre en l'absence d'innovation, </a:t>
            </a:r>
            <a:r>
              <a:rPr lang="fr-FR" i="1" dirty="0" smtClean="0">
                <a:solidFill>
                  <a:srgbClr val="FF0000"/>
                </a:solidFill>
              </a:rPr>
              <a:t>ou Situation actuelle</a:t>
            </a:r>
            <a:r>
              <a:rPr lang="fr-FR" i="1" dirty="0" smtClean="0">
                <a:solidFill>
                  <a:srgbClr val="FF0000"/>
                </a:solidFill>
              </a:rPr>
              <a:t>) &gt; chiffrez cette solution ou le scénario contrefactuel qui permettra de déterminer l’assiette de dépense éligible dans le cadre du régime d’aide PE.</a:t>
            </a:r>
            <a:endParaRPr lang="fr-FR" i="1" dirty="0" smtClean="0">
              <a:solidFill>
                <a:srgbClr val="FF0000"/>
              </a:solidFill>
            </a:endParaRP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 smtClean="0"/>
              <a:t>Etapes du cycle de vie sur lesquelles la performance environnementale de l’innovation est la plus forte (par rapport à la solution de référence), c’est-à-dire apportant les bénéfices environnementaux les plus importants : Extraction et ou production des ressources / Fabrication de la solution /Distribution de la solution / utilisation de la solution / Elimination, valorisation de la solution 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 smtClean="0"/>
              <a:t>Avez-vous identifié des transferts d’impacts potentiels entre les étapes du cycle de vie ou entre externalités / impacts (Ex. baisse des GES impacts utilisation / hausse des impacts fin de vie (déchets)) ?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endParaRPr lang="fr-FR" b="0" i="1" dirty="0" smtClean="0"/>
          </a:p>
          <a:p>
            <a:pPr marL="285750" indent="-196850" fontAlgn="ctr">
              <a:buFont typeface="Arial" panose="020B0604020202020204" pitchFamily="34" charset="0"/>
              <a:buChar char="•"/>
            </a:pPr>
            <a:endParaRPr lang="fr-FR" b="0" i="1" dirty="0"/>
          </a:p>
        </p:txBody>
      </p:sp>
    </p:spTree>
    <p:extLst>
      <p:ext uri="{BB962C8B-B14F-4D97-AF65-F5344CB8AC3E}">
        <p14:creationId xmlns:p14="http://schemas.microsoft.com/office/powerpoint/2010/main" val="285899780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r-FR" dirty="0" smtClean="0"/>
              <a:t>11. Plan de financement du projet</a:t>
            </a:r>
            <a:br>
              <a:rPr lang="fr-FR" dirty="0" smtClean="0"/>
            </a:br>
            <a:r>
              <a:rPr lang="fr-FR" dirty="0" smtClean="0"/>
              <a:t>(cf. Annexe 3b, 6)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contenu 8"/>
          <p:cNvSpPr txBox="1">
            <a:spLocks/>
          </p:cNvSpPr>
          <p:nvPr/>
        </p:nvSpPr>
        <p:spPr bwMode="gray">
          <a:xfrm>
            <a:off x="4234375" y="1819275"/>
            <a:ext cx="5176325" cy="1550057"/>
          </a:xfrm>
          <a:prstGeom prst="wedgeRectCallout">
            <a:avLst>
              <a:gd name="adj1" fmla="val -61293"/>
              <a:gd name="adj2" fmla="val -6800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b="0" i="1" dirty="0" smtClean="0"/>
              <a:t>Sur la durée du projet </a:t>
            </a:r>
            <a:r>
              <a:rPr lang="fr-FR" b="0" i="1" dirty="0"/>
              <a:t> </a:t>
            </a:r>
            <a:r>
              <a:rPr lang="fr-FR" b="0" i="1" dirty="0" smtClean="0"/>
              <a:t>/ Post projet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 smtClean="0"/>
              <a:t>Levées de fonds et ressources en capitaux propres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 smtClean="0"/>
              <a:t>Financement bancaire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Capacité d’autofinancement (CAF)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 smtClean="0"/>
              <a:t>Autres aides publiques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endParaRPr lang="fr-FR" b="0" i="1" dirty="0"/>
          </a:p>
        </p:txBody>
      </p:sp>
    </p:spTree>
    <p:extLst>
      <p:ext uri="{BB962C8B-B14F-4D97-AF65-F5344CB8AC3E}">
        <p14:creationId xmlns:p14="http://schemas.microsoft.com/office/powerpoint/2010/main" val="288491035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Notice  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495300" y="1412569"/>
            <a:ext cx="8915399" cy="4363156"/>
          </a:xfrm>
        </p:spPr>
        <p:txBody>
          <a:bodyPr anchor="t"/>
          <a:lstStyle/>
          <a:p>
            <a:pPr algn="just"/>
            <a:r>
              <a:rPr lang="fr-FR" sz="1200" u="sng" dirty="0">
                <a:latin typeface="Marianne" panose="02000000000000000000" pitchFamily="50" charset="0"/>
                <a:cs typeface="Calibri" panose="020F0502020204030204" pitchFamily="34" charset="0"/>
              </a:rPr>
              <a:t>Modalités : </a:t>
            </a: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Le porteur doit contacter l’ADEME (via la fonction « contact » sur la page de l’appel à projet) pour organiser une réunion de pré-dépôt, à l’adresse indiquée dans le cahier des charges de </a:t>
            </a:r>
            <a:r>
              <a:rPr lang="fr-FR" sz="1200" b="0" dirty="0" smtClean="0">
                <a:latin typeface="Marianne" panose="02000000000000000000" pitchFamily="50" charset="0"/>
                <a:cs typeface="Calibri" panose="020F0502020204030204" pitchFamily="34" charset="0"/>
              </a:rPr>
              <a:t>l’AAP et </a:t>
            </a: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transmettre cette présentation (format PPT)</a:t>
            </a:r>
          </a:p>
          <a:p>
            <a:pPr algn="just"/>
            <a:endParaRPr lang="fr-FR" sz="1200" u="sng" dirty="0" smtClean="0">
              <a:latin typeface="Marianne" panose="02000000000000000000" pitchFamily="50" charset="0"/>
              <a:cs typeface="Calibri" panose="020F0502020204030204" pitchFamily="34" charset="0"/>
            </a:endParaRPr>
          </a:p>
          <a:p>
            <a:pPr algn="just"/>
            <a:r>
              <a:rPr lang="fr-FR" sz="1200" u="sng" dirty="0" smtClean="0">
                <a:latin typeface="Marianne" panose="02000000000000000000" pitchFamily="50" charset="0"/>
                <a:cs typeface="Calibri" panose="020F0502020204030204" pitchFamily="34" charset="0"/>
              </a:rPr>
              <a:t>Contexte :</a:t>
            </a:r>
            <a:r>
              <a:rPr lang="fr-FR" sz="1200" dirty="0" smtClean="0">
                <a:latin typeface="Marianne" panose="02000000000000000000" pitchFamily="50" charset="0"/>
                <a:cs typeface="Calibri" panose="020F0502020204030204" pitchFamily="34" charset="0"/>
              </a:rPr>
              <a:t>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 smtClean="0">
                <a:latin typeface="Marianne" panose="02000000000000000000" pitchFamily="50" charset="0"/>
                <a:cs typeface="Calibri" panose="020F0502020204030204" pitchFamily="34" charset="0"/>
              </a:rPr>
              <a:t>La </a:t>
            </a: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réunion de pré-dépôt </a:t>
            </a:r>
            <a:r>
              <a:rPr lang="fr-FR" sz="1200" b="0" dirty="0" smtClean="0">
                <a:latin typeface="Marianne" panose="02000000000000000000" pitchFamily="50" charset="0"/>
                <a:cs typeface="Calibri" panose="020F0502020204030204" pitchFamily="34" charset="0"/>
              </a:rPr>
              <a:t>est </a:t>
            </a:r>
            <a:r>
              <a:rPr lang="fr-FR" sz="1200" b="0" u="sng" dirty="0" smtClean="0">
                <a:latin typeface="Marianne" panose="02000000000000000000" pitchFamily="50" charset="0"/>
                <a:cs typeface="Calibri" panose="020F0502020204030204" pitchFamily="34" charset="0"/>
              </a:rPr>
              <a:t>obligatoire</a:t>
            </a:r>
            <a:r>
              <a:rPr lang="fr-FR" sz="1200" b="0" dirty="0" smtClean="0">
                <a:latin typeface="Marianne" panose="02000000000000000000" pitchFamily="50" charset="0"/>
                <a:cs typeface="Calibri" panose="020F0502020204030204" pitchFamily="34" charset="0"/>
              </a:rPr>
              <a:t>, dans un délai minimum d’un mois avant le dépôt des pièces complètes du projet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 smtClean="0">
                <a:latin typeface="Marianne" panose="02000000000000000000" pitchFamily="50" charset="0"/>
                <a:cs typeface="Calibri" panose="020F0502020204030204" pitchFamily="34" charset="0"/>
              </a:rPr>
              <a:t>Le plan de cette présentation doit être respecté* . Si des informations sont manquantes au moment de la rédaction de cette annexe, l’indiquer explicitement.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sz="1200" b="0" dirty="0" smtClean="0">
              <a:latin typeface="Marianne" panose="02000000000000000000" pitchFamily="50" charset="0"/>
              <a:cs typeface="Calibri" panose="020F0502020204030204" pitchFamily="34" charset="0"/>
            </a:endParaRPr>
          </a:p>
          <a:p>
            <a:pPr algn="just"/>
            <a:r>
              <a:rPr lang="fr-FR" sz="1200" u="sng" dirty="0">
                <a:latin typeface="Marianne" panose="02000000000000000000" pitchFamily="50" charset="0"/>
                <a:cs typeface="Calibri" panose="020F0502020204030204" pitchFamily="34" charset="0"/>
              </a:rPr>
              <a:t>Objectif :</a:t>
            </a:r>
            <a:r>
              <a:rPr lang="fr-FR" sz="1200" dirty="0">
                <a:latin typeface="Marianne" panose="02000000000000000000" pitchFamily="50" charset="0"/>
                <a:cs typeface="Calibri" panose="020F0502020204030204" pitchFamily="34" charset="0"/>
              </a:rPr>
              <a:t> </a:t>
            </a:r>
            <a:r>
              <a:rPr lang="fr-FR" sz="1200" b="0" dirty="0" smtClean="0">
                <a:latin typeface="Marianne" panose="02000000000000000000" pitchFamily="50" charset="0"/>
                <a:cs typeface="Calibri" panose="020F0502020204030204" pitchFamily="34" charset="0"/>
              </a:rPr>
              <a:t>Cette présentation doit permettre au porteur d’être orienté et conseillé quant à : 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 smtClean="0">
                <a:latin typeface="Marianne" panose="02000000000000000000" pitchFamily="50" charset="0"/>
                <a:cs typeface="Calibri" panose="020F0502020204030204" pitchFamily="34" charset="0"/>
              </a:rPr>
              <a:t>L’adéquation de sont projet </a:t>
            </a: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avec les attendus du cahier des </a:t>
            </a:r>
            <a:r>
              <a:rPr lang="fr-FR" sz="1200" b="0" dirty="0" smtClean="0">
                <a:latin typeface="Marianne" panose="02000000000000000000" pitchFamily="50" charset="0"/>
                <a:cs typeface="Calibri" panose="020F0502020204030204" pitchFamily="34" charset="0"/>
              </a:rPr>
              <a:t>charges (chaque page fait référence aux annexes du dossier qui sont concernées)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 smtClean="0">
                <a:latin typeface="Marianne" panose="02000000000000000000" pitchFamily="50" charset="0"/>
                <a:cs typeface="Calibri" panose="020F0502020204030204" pitchFamily="34" charset="0"/>
              </a:rPr>
              <a:t>La bonne justification du caractère innovant (Etat </a:t>
            </a: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de l’art en matière d’innovation vis-à-vis du projet </a:t>
            </a:r>
            <a:r>
              <a:rPr lang="fr-FR" sz="1200" b="0" dirty="0" smtClean="0">
                <a:latin typeface="Marianne" panose="02000000000000000000" pitchFamily="50" charset="0"/>
                <a:cs typeface="Calibri" panose="020F0502020204030204" pitchFamily="34" charset="0"/>
              </a:rPr>
              <a:t>proposé, verrous levés pendant le projet)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 smtClean="0">
                <a:latin typeface="Marianne" panose="02000000000000000000" pitchFamily="50" charset="0"/>
                <a:cs typeface="Calibri" panose="020F0502020204030204" pitchFamily="34" charset="0"/>
              </a:rPr>
              <a:t>La clarté de son plan projet : principales activités, livrables, jalons décisionnels; et donner de la visibilité sur la phase post-projet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 smtClean="0">
                <a:latin typeface="Marianne" panose="02000000000000000000" pitchFamily="50" charset="0"/>
                <a:cs typeface="Calibri" panose="020F0502020204030204" pitchFamily="34" charset="0"/>
              </a:rPr>
              <a:t>La robustesse de son plan d’affaires : principales projections, sensibilité, </a:t>
            </a:r>
            <a:r>
              <a:rPr lang="fr-FR" sz="1200" b="0" dirty="0" err="1" smtClean="0">
                <a:latin typeface="Marianne" panose="02000000000000000000" pitchFamily="50" charset="0"/>
                <a:cs typeface="Calibri" panose="020F0502020204030204" pitchFamily="34" charset="0"/>
              </a:rPr>
              <a:t>etc</a:t>
            </a:r>
            <a:r>
              <a:rPr lang="fr-FR" sz="1200" b="0" dirty="0" smtClean="0">
                <a:latin typeface="Marianne" panose="02000000000000000000" pitchFamily="50" charset="0"/>
                <a:cs typeface="Calibri" panose="020F0502020204030204" pitchFamily="34" charset="0"/>
              </a:rPr>
              <a:t>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 smtClean="0">
                <a:latin typeface="Marianne" panose="02000000000000000000" pitchFamily="50" charset="0"/>
                <a:cs typeface="Calibri" panose="020F0502020204030204" pitchFamily="34" charset="0"/>
              </a:rPr>
              <a:t>Les indicateurs clés de son projet : environnement, emplois, chiffres d’affaires</a:t>
            </a:r>
          </a:p>
          <a:p>
            <a:endParaRPr lang="fr-FR" sz="1200" b="0" u="sng" dirty="0" smtClean="0">
              <a:latin typeface="Marianne" panose="02000000000000000000" pitchFamily="50" charset="0"/>
              <a:cs typeface="Calibri" panose="020F0502020204030204" pitchFamily="34" charset="0"/>
            </a:endParaRPr>
          </a:p>
          <a:p>
            <a:r>
              <a:rPr lang="fr-FR" sz="1200" b="0" u="sng" dirty="0" smtClean="0">
                <a:latin typeface="Marianne" panose="02000000000000000000" pitchFamily="50" charset="0"/>
                <a:cs typeface="Calibri" panose="020F0502020204030204" pitchFamily="34" charset="0"/>
              </a:rPr>
              <a:t>Les informations fournies sont confidentielles, non engageantes.</a:t>
            </a:r>
          </a:p>
        </p:txBody>
      </p:sp>
      <p:sp>
        <p:nvSpPr>
          <p:cNvPr id="2" name="Rectangle 1"/>
          <p:cNvSpPr/>
          <p:nvPr/>
        </p:nvSpPr>
        <p:spPr>
          <a:xfrm>
            <a:off x="495300" y="6143432"/>
            <a:ext cx="793042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i="1" dirty="0" smtClean="0"/>
              <a:t>* Des annexes peuvent être ajoutées; idéalement, le support final ne doit pas excéder 20 diapositives</a:t>
            </a:r>
            <a:endParaRPr lang="fr-FR" sz="1100" i="1" dirty="0"/>
          </a:p>
        </p:txBody>
      </p:sp>
    </p:spTree>
    <p:extLst>
      <p:ext uri="{BB962C8B-B14F-4D97-AF65-F5344CB8AC3E}">
        <p14:creationId xmlns:p14="http://schemas.microsoft.com/office/powerpoint/2010/main" val="25697797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9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047" name="think-cell Slide" r:id="rId5" imgW="360" imgH="360" progId="TCLayout.ActiveDocument.1">
                  <p:embed/>
                </p:oleObj>
              </mc:Choice>
              <mc:Fallback>
                <p:oleObj name="think-cell Slide" r:id="rId5" imgW="360" imgH="360" progId="TCLayout.ActiveDocument.1">
                  <p:embed/>
                  <p:pic>
                    <p:nvPicPr>
                      <p:cNvPr id="9218" name="Object 9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ColumnHeader"/>
          <p:cNvSpPr txBox="1">
            <a:spLocks/>
          </p:cNvSpPr>
          <p:nvPr/>
        </p:nvSpPr>
        <p:spPr bwMode="gray">
          <a:xfrm>
            <a:off x="495300" y="1409218"/>
            <a:ext cx="2984500" cy="40005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  <a:extLst/>
        </p:spPr>
        <p:txBody>
          <a:bodyPr tIns="91440" bIns="91440" anchor="b">
            <a:spAutoFit/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buClr>
                <a:srgbClr val="EC0000"/>
              </a:buClr>
              <a:defRPr/>
            </a:pPr>
            <a:r>
              <a:rPr lang="fr-FR" altLang="fr-FR" sz="1400" b="1" kern="0" dirty="0">
                <a:latin typeface="+mn-lt"/>
                <a:cs typeface="Arial" pitchFamily="34" charset="0"/>
              </a:rPr>
              <a:t>Coordinateur</a:t>
            </a:r>
          </a:p>
        </p:txBody>
      </p:sp>
      <p:sp>
        <p:nvSpPr>
          <p:cNvPr id="92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 smtClean="0"/>
              <a:t>Projet XXX</a:t>
            </a:r>
            <a:br>
              <a:rPr lang="fr-FR" altLang="fr-FR" dirty="0" smtClean="0"/>
            </a:br>
            <a:r>
              <a:rPr lang="fr-FR" altLang="fr-FR" dirty="0" smtClean="0"/>
              <a:t>AAP visé : XXXXX</a:t>
            </a:r>
            <a:endParaRPr lang="fr-FR" altLang="fr-FR" sz="2000" dirty="0" smtClean="0"/>
          </a:p>
        </p:txBody>
      </p:sp>
      <p:sp>
        <p:nvSpPr>
          <p:cNvPr id="4" name="Rectangle 24"/>
          <p:cNvSpPr>
            <a:spLocks/>
          </p:cNvSpPr>
          <p:nvPr/>
        </p:nvSpPr>
        <p:spPr bwMode="auto">
          <a:xfrm>
            <a:off x="3717925" y="1458431"/>
            <a:ext cx="1166813" cy="857250"/>
          </a:xfrm>
          <a:prstGeom prst="rect">
            <a:avLst/>
          </a:prstGeom>
          <a:solidFill>
            <a:srgbClr val="F2726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342900" indent="-342900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indent="0" algn="ctr" defTabSz="957816" eaLnBrk="1" fontAlgn="auto" hangingPunct="1">
              <a:buFont typeface="Wingdings" pitchFamily="2" charset="2"/>
              <a:buNone/>
              <a:defRPr/>
            </a:pPr>
            <a:r>
              <a:rPr lang="fr-FR" altLang="fr-FR" sz="1400" dirty="0" smtClean="0">
                <a:latin typeface="+mj-lt"/>
                <a:cs typeface="+mn-cs"/>
              </a:rPr>
              <a:t>Objectif du projet</a:t>
            </a:r>
            <a:endParaRPr lang="fr-FR" altLang="fr-FR" sz="1400" dirty="0">
              <a:latin typeface="+mj-lt"/>
              <a:cs typeface="+mn-cs"/>
            </a:endParaRPr>
          </a:p>
        </p:txBody>
      </p:sp>
      <p:sp>
        <p:nvSpPr>
          <p:cNvPr id="5" name="Rectangle 25"/>
          <p:cNvSpPr>
            <a:spLocks/>
          </p:cNvSpPr>
          <p:nvPr/>
        </p:nvSpPr>
        <p:spPr bwMode="auto">
          <a:xfrm>
            <a:off x="4976813" y="1458431"/>
            <a:ext cx="4432300" cy="8572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marL="188913" indent="-188913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61950" indent="-180975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228600" lvl="1" indent="-200025" defTabSz="914400" eaLnBrk="1" fontAlgn="auto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 smtClean="0">
                <a:latin typeface="+mj-lt"/>
              </a:rPr>
              <a:t> </a:t>
            </a:r>
            <a:endParaRPr lang="fr-FR" altLang="fr-FR" sz="1200" dirty="0">
              <a:latin typeface="+mj-lt"/>
              <a:cs typeface="+mn-cs"/>
            </a:endParaRPr>
          </a:p>
        </p:txBody>
      </p:sp>
      <p:sp>
        <p:nvSpPr>
          <p:cNvPr id="6" name="Rectangle 28"/>
          <p:cNvSpPr>
            <a:spLocks/>
          </p:cNvSpPr>
          <p:nvPr/>
        </p:nvSpPr>
        <p:spPr bwMode="auto">
          <a:xfrm>
            <a:off x="3717925" y="3880956"/>
            <a:ext cx="1166813" cy="19039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342900" indent="-342900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indent="0" algn="ctr" defTabSz="957816" eaLnBrk="1" fontAlgn="auto" hangingPunct="1">
              <a:buFont typeface="Wingdings" pitchFamily="2" charset="2"/>
              <a:buNone/>
              <a:defRPr/>
            </a:pPr>
            <a:r>
              <a:rPr lang="fr-FR" altLang="fr-FR" sz="1400" dirty="0" smtClean="0">
                <a:latin typeface="+mj-lt"/>
                <a:cs typeface="+mn-cs"/>
              </a:rPr>
              <a:t>Solutions</a:t>
            </a:r>
            <a:endParaRPr lang="fr-FR" altLang="fr-FR" sz="1400" dirty="0">
              <a:latin typeface="+mj-lt"/>
              <a:cs typeface="+mn-cs"/>
            </a:endParaRPr>
          </a:p>
        </p:txBody>
      </p:sp>
      <p:sp>
        <p:nvSpPr>
          <p:cNvPr id="7" name="Rectangle 29"/>
          <p:cNvSpPr>
            <a:spLocks/>
          </p:cNvSpPr>
          <p:nvPr/>
        </p:nvSpPr>
        <p:spPr bwMode="auto">
          <a:xfrm>
            <a:off x="4976813" y="3880956"/>
            <a:ext cx="4433887" cy="19039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marL="180975" indent="-180975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61950" indent="-180975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 smtClean="0"/>
              <a:t>Solutions développées dans le cadre du projet : ?</a:t>
            </a:r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endParaRPr lang="fr-FR" altLang="fr-FR" sz="1200" dirty="0" smtClean="0"/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endParaRPr lang="fr-FR" altLang="fr-FR" sz="1200" dirty="0"/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 smtClean="0"/>
              <a:t>Produits </a:t>
            </a:r>
            <a:r>
              <a:rPr lang="fr-FR" altLang="fr-FR" sz="1200" dirty="0"/>
              <a:t>commercialisés à l’issue du projet </a:t>
            </a:r>
            <a:r>
              <a:rPr lang="fr-FR" altLang="fr-FR" sz="1200" dirty="0" smtClean="0"/>
              <a:t>: ?</a:t>
            </a:r>
            <a:endParaRPr lang="fr-FR" altLang="fr-FR" sz="1200" dirty="0"/>
          </a:p>
        </p:txBody>
      </p:sp>
      <p:sp>
        <p:nvSpPr>
          <p:cNvPr id="8" name="Rectangle 24"/>
          <p:cNvSpPr>
            <a:spLocks/>
          </p:cNvSpPr>
          <p:nvPr/>
        </p:nvSpPr>
        <p:spPr bwMode="auto">
          <a:xfrm>
            <a:off x="3717925" y="2420456"/>
            <a:ext cx="1166813" cy="135572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342900" indent="-342900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indent="0" algn="ctr" defTabSz="957816" eaLnBrk="1" fontAlgn="auto" hangingPunct="1">
              <a:buFont typeface="Wingdings" pitchFamily="2" charset="2"/>
              <a:buNone/>
              <a:defRPr/>
            </a:pPr>
            <a:r>
              <a:rPr lang="fr-FR" altLang="fr-FR" sz="1400" dirty="0" smtClean="0">
                <a:latin typeface="+mj-lt"/>
                <a:cs typeface="+mn-cs"/>
              </a:rPr>
              <a:t>Eléments</a:t>
            </a:r>
            <a:br>
              <a:rPr lang="fr-FR" altLang="fr-FR" sz="1400" dirty="0" smtClean="0">
                <a:latin typeface="+mj-lt"/>
                <a:cs typeface="+mn-cs"/>
              </a:rPr>
            </a:br>
            <a:r>
              <a:rPr lang="fr-FR" altLang="fr-FR" sz="1400" dirty="0" smtClean="0">
                <a:latin typeface="+mj-lt"/>
                <a:cs typeface="+mn-cs"/>
              </a:rPr>
              <a:t>clés</a:t>
            </a:r>
            <a:endParaRPr lang="fr-FR" altLang="fr-FR" sz="1400" dirty="0">
              <a:latin typeface="+mj-lt"/>
              <a:cs typeface="+mn-cs"/>
            </a:endParaRPr>
          </a:p>
        </p:txBody>
      </p:sp>
      <p:sp>
        <p:nvSpPr>
          <p:cNvPr id="9" name="Rectangle 25"/>
          <p:cNvSpPr>
            <a:spLocks/>
          </p:cNvSpPr>
          <p:nvPr/>
        </p:nvSpPr>
        <p:spPr bwMode="auto">
          <a:xfrm>
            <a:off x="4976813" y="2420456"/>
            <a:ext cx="4432300" cy="13557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marL="188913" indent="-188913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61950" indent="-180975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228600" lvl="1" indent="-200025" defTabSz="914400" eaLnBrk="1" fontAlgn="auto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 smtClean="0">
                <a:latin typeface="+mj-lt"/>
                <a:ea typeface="+mn-ea"/>
                <a:cs typeface="+mn-cs"/>
              </a:rPr>
              <a:t>Coût total : </a:t>
            </a:r>
            <a:r>
              <a:rPr lang="fr-FR" altLang="fr-FR" sz="1200" dirty="0" smtClean="0">
                <a:latin typeface="+mj-lt"/>
                <a:ea typeface="+mn-ea"/>
              </a:rPr>
              <a:t>X XXX</a:t>
            </a:r>
            <a:r>
              <a:rPr lang="fr-FR" altLang="fr-FR" sz="1200" dirty="0" smtClean="0">
                <a:latin typeface="+mj-lt"/>
                <a:ea typeface="+mn-ea"/>
                <a:cs typeface="+mn-cs"/>
              </a:rPr>
              <a:t> k€</a:t>
            </a:r>
          </a:p>
          <a:p>
            <a:pPr marL="228600" lvl="1" indent="-200025" defTabSz="914400" eaLnBrk="1" fontAlgn="auto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 smtClean="0">
                <a:latin typeface="+mj-lt"/>
                <a:ea typeface="+mn-ea"/>
                <a:cs typeface="+mn-cs"/>
              </a:rPr>
              <a:t>Aide PIA demandée : </a:t>
            </a:r>
            <a:r>
              <a:rPr lang="fr-FR" altLang="fr-FR" sz="1200" dirty="0" smtClean="0">
                <a:latin typeface="+mj-lt"/>
                <a:ea typeface="+mn-ea"/>
              </a:rPr>
              <a:t>X XXX</a:t>
            </a:r>
            <a:r>
              <a:rPr lang="fr-FR" altLang="fr-FR" sz="1200" dirty="0" smtClean="0">
                <a:latin typeface="+mj-lt"/>
                <a:ea typeface="+mn-ea"/>
                <a:cs typeface="+mn-cs"/>
              </a:rPr>
              <a:t> k€</a:t>
            </a:r>
          </a:p>
          <a:p>
            <a:pPr marL="228600" lvl="1" indent="-200025" defTabSz="914400" eaLnBrk="1" fontAlgn="auto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 smtClean="0">
                <a:latin typeface="+mj-lt"/>
                <a:ea typeface="+mn-ea"/>
                <a:cs typeface="+mn-cs"/>
              </a:rPr>
              <a:t>Durée : </a:t>
            </a:r>
            <a:r>
              <a:rPr lang="fr-FR" altLang="fr-FR" sz="1200" dirty="0" smtClean="0">
                <a:latin typeface="+mj-lt"/>
                <a:ea typeface="+mn-ea"/>
              </a:rPr>
              <a:t>XX</a:t>
            </a:r>
            <a:r>
              <a:rPr lang="fr-FR" altLang="fr-FR" sz="1200" dirty="0" smtClean="0">
                <a:latin typeface="+mj-lt"/>
                <a:ea typeface="+mn-ea"/>
                <a:cs typeface="+mn-cs"/>
              </a:rPr>
              <a:t> mois </a:t>
            </a:r>
          </a:p>
          <a:p>
            <a:pPr marL="228600" lvl="1" indent="-200025" defTabSz="914400" eaLnBrk="1" fontAlgn="auto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 smtClean="0">
                <a:latin typeface="+mj-lt"/>
                <a:ea typeface="+mn-ea"/>
                <a:cs typeface="+mn-cs"/>
              </a:rPr>
              <a:t>Localisation projet : </a:t>
            </a:r>
            <a:r>
              <a:rPr lang="fr-FR" altLang="fr-FR" sz="1200" dirty="0" smtClean="0">
                <a:latin typeface="+mj-lt"/>
                <a:ea typeface="+mn-ea"/>
              </a:rPr>
              <a:t>XX</a:t>
            </a:r>
            <a:endParaRPr lang="fr-FR" altLang="fr-FR" sz="1200" dirty="0">
              <a:latin typeface="+mj-lt"/>
              <a:ea typeface="+mn-ea"/>
              <a:cs typeface="+mn-cs"/>
            </a:endParaRPr>
          </a:p>
          <a:p>
            <a:pPr marL="228600" lvl="1" indent="-200025" defTabSz="914400" eaLnBrk="1" fontAlgn="auto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>
                <a:latin typeface="+mj-lt"/>
                <a:ea typeface="+mn-ea"/>
                <a:cs typeface="+mn-cs"/>
              </a:rPr>
              <a:t>Location industrialisation : </a:t>
            </a:r>
            <a:r>
              <a:rPr lang="fr-FR" altLang="fr-FR" sz="1200" dirty="0" smtClean="0">
                <a:latin typeface="+mj-lt"/>
                <a:ea typeface="+mn-ea"/>
                <a:cs typeface="+mn-cs"/>
              </a:rPr>
              <a:t>XXX</a:t>
            </a:r>
            <a:endParaRPr lang="fr-FR" altLang="fr-FR" sz="1200" dirty="0">
              <a:latin typeface="+mj-lt"/>
              <a:ea typeface="+mn-ea"/>
              <a:cs typeface="+mn-cs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95300" y="3132835"/>
            <a:ext cx="2984500" cy="265208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" lvl="1" defTabSz="914400">
              <a:spcAft>
                <a:spcPts val="300"/>
              </a:spcAft>
              <a:buClr>
                <a:schemeClr val="tx2"/>
              </a:buClr>
              <a:buSzPct val="130000"/>
              <a:defRPr/>
            </a:pPr>
            <a:r>
              <a:rPr lang="fr-FR" sz="1200" i="1" dirty="0" smtClean="0">
                <a:solidFill>
                  <a:schemeClr val="tx1"/>
                </a:solidFill>
                <a:latin typeface="+mj-lt"/>
                <a:ea typeface="ＭＳ Ｐゴシック" charset="-128"/>
              </a:rPr>
              <a:t>Supprimer si nécessaire : </a:t>
            </a: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endParaRPr lang="fr-FR" sz="1200" dirty="0" smtClean="0">
              <a:solidFill>
                <a:schemeClr val="tx1"/>
              </a:solidFill>
              <a:latin typeface="+mj-lt"/>
              <a:ea typeface="ＭＳ Ｐゴシック" charset="-128"/>
            </a:endParaRP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sz="1200" dirty="0" smtClean="0">
                <a:solidFill>
                  <a:schemeClr val="tx1"/>
                </a:solidFill>
                <a:latin typeface="+mj-lt"/>
                <a:ea typeface="ＭＳ Ｐゴシック" charset="-128"/>
              </a:rPr>
              <a:t>Nom (</a:t>
            </a:r>
            <a:r>
              <a:rPr lang="fr-FR" sz="1200" dirty="0">
                <a:solidFill>
                  <a:schemeClr val="tx1"/>
                </a:solidFill>
                <a:ea typeface="ＭＳ Ｐゴシック" charset="-128"/>
              </a:rPr>
              <a:t>PE/ME/GE - LP</a:t>
            </a:r>
            <a:r>
              <a:rPr lang="fr-FR" sz="1200" dirty="0" smtClean="0">
                <a:solidFill>
                  <a:schemeClr val="tx1"/>
                </a:solidFill>
                <a:latin typeface="+mj-lt"/>
                <a:ea typeface="ＭＳ Ｐゴシック" charset="-128"/>
              </a:rPr>
              <a:t>)</a:t>
            </a: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sz="1200" dirty="0" smtClean="0">
                <a:solidFill>
                  <a:schemeClr val="tx1"/>
                </a:solidFill>
                <a:ea typeface="ＭＳ Ｐゴシック" charset="-128"/>
              </a:rPr>
              <a:t>Nom </a:t>
            </a:r>
            <a:r>
              <a:rPr lang="fr-FR" sz="1200" dirty="0">
                <a:solidFill>
                  <a:schemeClr val="tx1"/>
                </a:solidFill>
                <a:ea typeface="ＭＳ Ｐゴシック" charset="-128"/>
              </a:rPr>
              <a:t>(PE/ME/GE - LP)</a:t>
            </a: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sz="1200" dirty="0" smtClean="0">
                <a:solidFill>
                  <a:schemeClr val="tx1"/>
                </a:solidFill>
                <a:ea typeface="ＭＳ Ｐゴシック" charset="-128"/>
              </a:rPr>
              <a:t>Nom </a:t>
            </a:r>
            <a:r>
              <a:rPr lang="fr-FR" sz="1200" dirty="0">
                <a:solidFill>
                  <a:schemeClr val="tx1"/>
                </a:solidFill>
                <a:ea typeface="ＭＳ Ｐゴシック" charset="-128"/>
              </a:rPr>
              <a:t>(PE/ME/GE - LP)</a:t>
            </a: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sz="1200" dirty="0" smtClean="0">
                <a:solidFill>
                  <a:schemeClr val="tx1"/>
                </a:solidFill>
                <a:ea typeface="ＭＳ Ｐゴシック" charset="-128"/>
              </a:rPr>
              <a:t>Nom (</a:t>
            </a:r>
            <a:r>
              <a:rPr lang="fr-FR" sz="1200" dirty="0">
                <a:solidFill>
                  <a:schemeClr val="tx1"/>
                </a:solidFill>
                <a:ea typeface="ＭＳ Ｐゴシック" charset="-128"/>
              </a:rPr>
              <a:t>PE/ME/GE - LP)</a:t>
            </a: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endParaRPr lang="fr-FR" sz="1200" dirty="0">
              <a:solidFill>
                <a:schemeClr val="tx1"/>
              </a:solidFill>
              <a:ea typeface="ＭＳ Ｐゴシック" charset="-128"/>
            </a:endParaRPr>
          </a:p>
        </p:txBody>
      </p:sp>
      <p:sp>
        <p:nvSpPr>
          <p:cNvPr id="24" name="ColumnHeader"/>
          <p:cNvSpPr txBox="1">
            <a:spLocks/>
          </p:cNvSpPr>
          <p:nvPr/>
        </p:nvSpPr>
        <p:spPr bwMode="gray">
          <a:xfrm>
            <a:off x="495300" y="2732724"/>
            <a:ext cx="2984500" cy="40011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  <a:extLst/>
        </p:spPr>
        <p:txBody>
          <a:bodyPr tIns="91440" bIns="91440" anchor="b">
            <a:spAutoFit/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buClr>
                <a:srgbClr val="EC0000"/>
              </a:buClr>
              <a:defRPr/>
            </a:pPr>
            <a:r>
              <a:rPr lang="fr-FR" altLang="fr-FR" sz="1400" b="1" kern="0" dirty="0" smtClean="0">
                <a:latin typeface="+mn-lt"/>
                <a:cs typeface="Arial" pitchFamily="34" charset="0"/>
              </a:rPr>
              <a:t>Partenaires = demandeurs d’aide  </a:t>
            </a:r>
            <a:endParaRPr lang="fr-FR" altLang="fr-FR" sz="1400" b="1" kern="0" dirty="0">
              <a:latin typeface="+mn-lt"/>
              <a:cs typeface="Arial" pitchFamily="34" charset="0"/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770240"/>
              </p:ext>
            </p:extLst>
          </p:nvPr>
        </p:nvGraphicFramePr>
        <p:xfrm>
          <a:off x="503541" y="1852251"/>
          <a:ext cx="2976259" cy="880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6259">
                  <a:extLst>
                    <a:ext uri="{9D8B030D-6E8A-4147-A177-3AD203B41FA5}">
                      <a16:colId xmlns:a16="http://schemas.microsoft.com/office/drawing/2014/main" val="1069962608"/>
                    </a:ext>
                  </a:extLst>
                </a:gridCol>
              </a:tblGrid>
              <a:tr h="880532">
                <a:tc>
                  <a:txBody>
                    <a:bodyPr/>
                    <a:lstStyle/>
                    <a:p>
                      <a:pPr marL="228600" lvl="1" indent="-200025" algn="l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2"/>
                        </a:buClr>
                        <a:buSzPct val="130000"/>
                        <a:buFont typeface="Wingdings 2" pitchFamily="18" charset="2"/>
                        <a:buChar char="¡"/>
                        <a:defRPr/>
                      </a:pPr>
                      <a:r>
                        <a:rPr lang="fr-FR" sz="1200" kern="1200" dirty="0" smtClean="0">
                          <a:solidFill>
                            <a:schemeClr val="tx1"/>
                          </a:solidFill>
                          <a:latin typeface="+mj-lt"/>
                          <a:ea typeface="ＭＳ Ｐゴシック" charset="-128"/>
                          <a:cs typeface="+mn-cs"/>
                        </a:rPr>
                        <a:t>Nom (PE/ME/GE - LP)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8217481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495300" y="5976456"/>
            <a:ext cx="8913813" cy="34814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latin typeface="Gill Sans MT" pitchFamily="34" charset="0"/>
              </a:rPr>
              <a:t>Date de dépôt visée : JJ/MM/AAAA</a:t>
            </a:r>
          </a:p>
        </p:txBody>
      </p:sp>
      <p:sp>
        <p:nvSpPr>
          <p:cNvPr id="10" name="Rectangle 9"/>
          <p:cNvSpPr/>
          <p:nvPr/>
        </p:nvSpPr>
        <p:spPr>
          <a:xfrm>
            <a:off x="5310974" y="117738"/>
            <a:ext cx="44602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fr-FR" sz="1200" dirty="0" smtClean="0">
                <a:ea typeface="ＭＳ Ｐゴシック" charset="-128"/>
              </a:rPr>
              <a:t>PE/ME/GE au sens des textes réglementaires et communautaires EU</a:t>
            </a:r>
          </a:p>
          <a:p>
            <a:pPr algn="r"/>
            <a:r>
              <a:rPr lang="fr-FR" sz="1200" dirty="0" smtClean="0">
                <a:ea typeface="ＭＳ Ｐゴシック" charset="-128"/>
              </a:rPr>
              <a:t>LP : Laboratoire public</a:t>
            </a:r>
          </a:p>
        </p:txBody>
      </p:sp>
    </p:spTree>
    <p:extLst>
      <p:ext uri="{BB962C8B-B14F-4D97-AF65-F5344CB8AC3E}">
        <p14:creationId xmlns:p14="http://schemas.microsoft.com/office/powerpoint/2010/main" val="71060116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1</a:t>
            </a:r>
            <a:r>
              <a:rPr lang="fr-FR" dirty="0" smtClean="0"/>
              <a:t>. Contexte et enjeux du projet</a:t>
            </a:r>
            <a:br>
              <a:rPr lang="fr-FR" dirty="0" smtClean="0"/>
            </a:br>
            <a:r>
              <a:rPr lang="fr-FR" b="0" dirty="0" smtClean="0"/>
              <a:t>(cf. Annexe 3a) </a:t>
            </a:r>
            <a:endParaRPr lang="fr-FR" b="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contenu 8"/>
          <p:cNvSpPr txBox="1">
            <a:spLocks/>
          </p:cNvSpPr>
          <p:nvPr/>
        </p:nvSpPr>
        <p:spPr bwMode="gray">
          <a:xfrm>
            <a:off x="4234375" y="1819275"/>
            <a:ext cx="5176325" cy="1979002"/>
          </a:xfrm>
          <a:prstGeom prst="wedgeRectCallout">
            <a:avLst>
              <a:gd name="adj1" fmla="val -67264"/>
              <a:gd name="adj2" fmla="val -5694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i="1" dirty="0" smtClean="0"/>
              <a:t>Pour chaque partenaire :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 smtClean="0"/>
              <a:t>Quels enjeux technologiques, stratégiques, socio environnementaux sont associés au projet ? (</a:t>
            </a:r>
            <a:r>
              <a:rPr lang="fr-FR" b="0" i="1" dirty="0" err="1" smtClean="0"/>
              <a:t>quali</a:t>
            </a:r>
            <a:r>
              <a:rPr lang="fr-FR" b="0" i="1" dirty="0" smtClean="0"/>
              <a:t> / quanti)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 smtClean="0"/>
              <a:t>Y a –t-il eu des phases préliminaires au projet (financements et résultats déjà obtenus/en cours) ?</a:t>
            </a:r>
            <a:endParaRPr lang="fr-FR" b="0" i="1" dirty="0"/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 smtClean="0"/>
              <a:t>Contexte réglementaire : Quelles </a:t>
            </a:r>
            <a:r>
              <a:rPr lang="fr-FR" b="0" i="1" dirty="0"/>
              <a:t>contraintes à résoudre ? </a:t>
            </a:r>
            <a:r>
              <a:rPr lang="fr-FR" b="0" i="1" dirty="0" smtClean="0"/>
              <a:t>Quelles </a:t>
            </a:r>
            <a:r>
              <a:rPr lang="fr-FR" b="0" i="1" dirty="0"/>
              <a:t>autorisations attendues / à lever ? </a:t>
            </a:r>
          </a:p>
          <a:p>
            <a:pPr marL="88900"/>
            <a:endParaRPr lang="fr-FR" b="0" i="1" dirty="0" smtClean="0"/>
          </a:p>
        </p:txBody>
      </p:sp>
    </p:spTree>
    <p:extLst>
      <p:ext uri="{BB962C8B-B14F-4D97-AF65-F5344CB8AC3E}">
        <p14:creationId xmlns:p14="http://schemas.microsoft.com/office/powerpoint/2010/main" val="259435136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2. </a:t>
            </a:r>
            <a:r>
              <a:rPr lang="fr-FR" dirty="0"/>
              <a:t>Etat de l’art </a:t>
            </a:r>
            <a:r>
              <a:rPr lang="fr-FR" dirty="0" smtClean="0"/>
              <a:t>et verrous à lever </a:t>
            </a:r>
            <a:br>
              <a:rPr lang="fr-FR" dirty="0" smtClean="0"/>
            </a:br>
            <a:r>
              <a:rPr lang="fr-FR" b="0" dirty="0"/>
              <a:t>(cf. Annexe 3a) 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contenu 8"/>
          <p:cNvSpPr txBox="1">
            <a:spLocks/>
          </p:cNvSpPr>
          <p:nvPr/>
        </p:nvSpPr>
        <p:spPr bwMode="gray">
          <a:xfrm>
            <a:off x="3902571" y="1819276"/>
            <a:ext cx="5536069" cy="2921536"/>
          </a:xfrm>
          <a:prstGeom prst="wedgeRectCallout">
            <a:avLst>
              <a:gd name="adj1" fmla="val -64219"/>
              <a:gd name="adj2" fmla="val -8477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i="1" dirty="0" smtClean="0"/>
              <a:t>Pour chaque partenaire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 smtClean="0"/>
              <a:t>Etat </a:t>
            </a:r>
            <a:r>
              <a:rPr lang="fr-FR" b="0" i="1" dirty="0"/>
              <a:t>de l’art académique et scientifique : 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b="0" i="1" dirty="0"/>
              <a:t>Bibliographie et/ou brevets déposés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b="0" i="1" dirty="0"/>
              <a:t>Principaux procédés concurrents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b="0" i="1" dirty="0" smtClean="0"/>
              <a:t>Benchmark </a:t>
            </a:r>
            <a:r>
              <a:rPr lang="fr-FR" b="0" i="1" dirty="0"/>
              <a:t>des projets </a:t>
            </a:r>
            <a:r>
              <a:rPr lang="fr-FR" b="0" i="1" dirty="0" smtClean="0"/>
              <a:t>existants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i="1" u="sng" dirty="0" smtClean="0"/>
              <a:t>Limites </a:t>
            </a:r>
            <a:r>
              <a:rPr lang="fr-FR" i="1" u="sng" dirty="0"/>
              <a:t>de l’état de l’art </a:t>
            </a:r>
            <a:r>
              <a:rPr lang="fr-FR" i="1" u="sng" dirty="0" smtClean="0"/>
              <a:t>et verrous (technique, organisationnel, économique, </a:t>
            </a:r>
            <a:r>
              <a:rPr lang="fr-FR" i="1" u="sng" dirty="0" err="1" smtClean="0"/>
              <a:t>etc</a:t>
            </a:r>
            <a:r>
              <a:rPr lang="fr-FR" i="1" u="sng" dirty="0" smtClean="0"/>
              <a:t>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 smtClean="0"/>
              <a:t>Caractère </a:t>
            </a:r>
            <a:r>
              <a:rPr lang="fr-FR" b="0" i="1" dirty="0"/>
              <a:t>innovant du projet :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Caractérisation et type d’innovation 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TRL en début et fin de </a:t>
            </a:r>
            <a:r>
              <a:rPr lang="fr-FR" i="1" dirty="0" smtClean="0"/>
              <a:t>projet</a:t>
            </a:r>
            <a:endParaRPr lang="fr-FR" b="0" i="1" dirty="0"/>
          </a:p>
          <a:p>
            <a:pPr marL="811350" lvl="1" indent="-196850">
              <a:buFont typeface="Arial" panose="020B0604020202020204" pitchFamily="34" charset="0"/>
              <a:buChar char="•"/>
            </a:pPr>
            <a:endParaRPr lang="fr-FR" b="0" i="1" dirty="0"/>
          </a:p>
          <a:p>
            <a:pPr marL="811350" lvl="1" indent="-196850">
              <a:buFont typeface="Arial" panose="020B0604020202020204" pitchFamily="34" charset="0"/>
              <a:buChar char="•"/>
            </a:pPr>
            <a:endParaRPr lang="fr-FR" b="0" i="1" dirty="0"/>
          </a:p>
          <a:p>
            <a:pPr marL="811350" lvl="1" indent="-196850">
              <a:buFont typeface="Arial" panose="020B0604020202020204" pitchFamily="34" charset="0"/>
              <a:buChar char="•"/>
            </a:pPr>
            <a:endParaRPr lang="fr-FR" b="0" i="1" dirty="0"/>
          </a:p>
        </p:txBody>
      </p:sp>
    </p:spTree>
    <p:extLst>
      <p:ext uri="{BB962C8B-B14F-4D97-AF65-F5344CB8AC3E}">
        <p14:creationId xmlns:p14="http://schemas.microsoft.com/office/powerpoint/2010/main" val="104571008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3</a:t>
            </a:r>
            <a:r>
              <a:rPr lang="fr-FR" dirty="0" smtClean="0"/>
              <a:t>. Solution ou service développé </a:t>
            </a:r>
            <a:br>
              <a:rPr lang="fr-FR" dirty="0" smtClean="0"/>
            </a:br>
            <a:r>
              <a:rPr lang="fr-FR" b="0" dirty="0"/>
              <a:t>(cf. Annexe </a:t>
            </a:r>
            <a:r>
              <a:rPr lang="fr-FR" b="0" dirty="0" smtClean="0"/>
              <a:t>3a et 3b) 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contenu 8"/>
          <p:cNvSpPr txBox="1">
            <a:spLocks/>
          </p:cNvSpPr>
          <p:nvPr/>
        </p:nvSpPr>
        <p:spPr bwMode="gray">
          <a:xfrm>
            <a:off x="4309606" y="1819275"/>
            <a:ext cx="5101094" cy="2909888"/>
          </a:xfrm>
          <a:prstGeom prst="wedgeRectCallout">
            <a:avLst>
              <a:gd name="adj1" fmla="val -62700"/>
              <a:gd name="adj2" fmla="val -7598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b="0" i="1" dirty="0"/>
              <a:t>Description et caractéristiques principales du projet :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 smtClean="0"/>
              <a:t>Chaîne de valeur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 smtClean="0"/>
              <a:t>Schéma de principe</a:t>
            </a:r>
            <a:endParaRPr lang="fr-FR" b="0" i="1" dirty="0"/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Echelle du démonstrateur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 smtClean="0"/>
              <a:t>Organisation </a:t>
            </a:r>
            <a:r>
              <a:rPr lang="fr-FR" b="0" i="1" dirty="0"/>
              <a:t>(Société de projet créée ? 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Gisement, fournisseur et contrat d’approvisionnement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Contrat de distribution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Site de distribution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Volume produit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 smtClean="0"/>
              <a:t>Avantages, limites </a:t>
            </a:r>
            <a:r>
              <a:rPr lang="fr-FR" b="0" i="1" dirty="0"/>
              <a:t>et facteurs compétitifs face aux </a:t>
            </a:r>
            <a:r>
              <a:rPr lang="fr-FR" b="0" i="1" dirty="0" smtClean="0"/>
              <a:t>concurrents</a:t>
            </a:r>
            <a:endParaRPr lang="fr-FR" b="0" i="1" dirty="0"/>
          </a:p>
        </p:txBody>
      </p:sp>
    </p:spTree>
    <p:extLst>
      <p:ext uri="{BB962C8B-B14F-4D97-AF65-F5344CB8AC3E}">
        <p14:creationId xmlns:p14="http://schemas.microsoft.com/office/powerpoint/2010/main" val="406473123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r-FR" dirty="0" smtClean="0"/>
              <a:t>4. Organisation </a:t>
            </a:r>
            <a:r>
              <a:rPr lang="fr-FR" dirty="0"/>
              <a:t>du </a:t>
            </a:r>
            <a:r>
              <a:rPr lang="fr-FR" dirty="0" smtClean="0"/>
              <a:t>projet</a:t>
            </a:r>
            <a:br>
              <a:rPr lang="fr-FR" dirty="0" smtClean="0"/>
            </a:br>
            <a:r>
              <a:rPr lang="fr-FR" b="0" dirty="0"/>
              <a:t>(cf. Annexe 3a) 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contenu 8"/>
          <p:cNvSpPr txBox="1">
            <a:spLocks/>
          </p:cNvSpPr>
          <p:nvPr/>
        </p:nvSpPr>
        <p:spPr bwMode="gray">
          <a:xfrm>
            <a:off x="4220308" y="1819275"/>
            <a:ext cx="5190392" cy="2130425"/>
          </a:xfrm>
          <a:prstGeom prst="wedgeRectCallout">
            <a:avLst>
              <a:gd name="adj1" fmla="val -61559"/>
              <a:gd name="adj2" fmla="val -9241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En projet : </a:t>
            </a:r>
          </a:p>
          <a:p>
            <a:pPr marL="692550" lvl="2" indent="-196850">
              <a:buFont typeface="Arial" panose="020B0604020202020204" pitchFamily="34" charset="0"/>
              <a:buChar char="•"/>
            </a:pPr>
            <a:r>
              <a:rPr lang="fr-FR" i="1" dirty="0" smtClean="0"/>
              <a:t>Durée du projet</a:t>
            </a:r>
          </a:p>
          <a:p>
            <a:pPr marL="692550" lvl="2" indent="-196850">
              <a:buFont typeface="Arial" panose="020B0604020202020204" pitchFamily="34" charset="0"/>
              <a:buChar char="•"/>
            </a:pPr>
            <a:r>
              <a:rPr lang="fr-FR" i="1" dirty="0" smtClean="0"/>
              <a:t>Description des principaux lots</a:t>
            </a:r>
            <a:endParaRPr lang="fr-FR" i="1" dirty="0"/>
          </a:p>
          <a:p>
            <a:pPr marL="692550" lvl="2" indent="-196850">
              <a:buFont typeface="Arial" panose="020B0604020202020204" pitchFamily="34" charset="0"/>
              <a:buChar char="•"/>
            </a:pPr>
            <a:r>
              <a:rPr lang="fr-FR" i="1" dirty="0" smtClean="0"/>
              <a:t>Planning/GANTT avec les entreprises responsables des lots </a:t>
            </a:r>
            <a:endParaRPr lang="fr-FR" i="1" dirty="0"/>
          </a:p>
          <a:p>
            <a:pPr marL="692550" lvl="2" indent="-196850">
              <a:buFont typeface="Arial" panose="020B0604020202020204" pitchFamily="34" charset="0"/>
              <a:buChar char="•"/>
            </a:pPr>
            <a:r>
              <a:rPr lang="fr-FR" i="1" dirty="0"/>
              <a:t>Jalons</a:t>
            </a:r>
          </a:p>
          <a:p>
            <a:pPr marL="692550" lvl="2" indent="-196850">
              <a:buFont typeface="Arial" panose="020B0604020202020204" pitchFamily="34" charset="0"/>
              <a:buChar char="•"/>
            </a:pPr>
            <a:r>
              <a:rPr lang="fr-FR" i="1" dirty="0"/>
              <a:t>Livrables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 smtClean="0"/>
              <a:t>Post </a:t>
            </a:r>
            <a:r>
              <a:rPr lang="fr-FR" b="0" i="1" dirty="0"/>
              <a:t>projet : quelles perspectives </a:t>
            </a:r>
            <a:r>
              <a:rPr lang="fr-FR" b="0" i="1" dirty="0" smtClean="0"/>
              <a:t>? </a:t>
            </a:r>
            <a:endParaRPr lang="fr-FR" b="0" i="1" dirty="0"/>
          </a:p>
        </p:txBody>
      </p:sp>
    </p:spTree>
    <p:extLst>
      <p:ext uri="{BB962C8B-B14F-4D97-AF65-F5344CB8AC3E}">
        <p14:creationId xmlns:p14="http://schemas.microsoft.com/office/powerpoint/2010/main" val="172664125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r-FR" dirty="0" smtClean="0"/>
              <a:t>5. Partenariat (1/2)</a:t>
            </a:r>
            <a:br>
              <a:rPr lang="fr-FR" dirty="0" smtClean="0"/>
            </a:br>
            <a:r>
              <a:rPr lang="fr-FR" b="0" dirty="0"/>
              <a:t>(cf. Annexe 3a)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contenu 8"/>
          <p:cNvSpPr txBox="1">
            <a:spLocks/>
          </p:cNvSpPr>
          <p:nvPr/>
        </p:nvSpPr>
        <p:spPr bwMode="gray">
          <a:xfrm>
            <a:off x="3910818" y="1809953"/>
            <a:ext cx="5499882" cy="1833433"/>
          </a:xfrm>
          <a:prstGeom prst="wedgeRectCallout">
            <a:avLst>
              <a:gd name="adj1" fmla="val -64413"/>
              <a:gd name="adj2" fmla="val -7707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Activités de chacun des partenaires </a:t>
            </a:r>
            <a:r>
              <a:rPr lang="fr-FR" b="0" i="1" dirty="0" smtClean="0"/>
              <a:t>(projets de type </a:t>
            </a:r>
            <a:r>
              <a:rPr lang="fr-FR" b="0" i="1" dirty="0" err="1" smtClean="0"/>
              <a:t>monopartenaire</a:t>
            </a:r>
            <a:r>
              <a:rPr lang="fr-FR" b="0" i="1" dirty="0" smtClean="0"/>
              <a:t> ou collaboratif avec 5 partenaires financés maximum)</a:t>
            </a:r>
            <a:endParaRPr lang="fr-FR" b="0" i="1" dirty="0"/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 smtClean="0"/>
              <a:t>Gouvernance et accords de consortium pressentis (liens </a:t>
            </a:r>
            <a:r>
              <a:rPr lang="fr-FR" b="0" i="1" dirty="0"/>
              <a:t>entre les sociétés d’investissement, l’actionnariat, les sociétés d’exploitation, </a:t>
            </a:r>
            <a:r>
              <a:rPr lang="fr-FR" b="0" i="1" dirty="0" err="1"/>
              <a:t>etc</a:t>
            </a:r>
            <a:r>
              <a:rPr lang="fr-FR" b="0" i="1" dirty="0"/>
              <a:t> …)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 smtClean="0"/>
              <a:t>Pertinence </a:t>
            </a:r>
            <a:r>
              <a:rPr lang="fr-FR" b="0" i="1" dirty="0"/>
              <a:t>et apports dans le projet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 smtClean="0"/>
              <a:t>Sous-traitance </a:t>
            </a:r>
            <a:r>
              <a:rPr lang="fr-FR" b="0" i="1" dirty="0"/>
              <a:t>pressentie : entreprise, tâches, rôle dans le projet </a:t>
            </a:r>
            <a:r>
              <a:rPr lang="fr-FR" b="0" i="1" dirty="0" smtClean="0"/>
              <a:t>…</a:t>
            </a:r>
            <a:endParaRPr lang="fr-FR" b="0" i="1" dirty="0"/>
          </a:p>
        </p:txBody>
      </p:sp>
    </p:spTree>
    <p:extLst>
      <p:ext uri="{BB962C8B-B14F-4D97-AF65-F5344CB8AC3E}">
        <p14:creationId xmlns:p14="http://schemas.microsoft.com/office/powerpoint/2010/main" val="40888657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5. Partenariat (2/2)</a:t>
            </a:r>
            <a:br>
              <a:rPr lang="fr-FR" dirty="0" smtClean="0"/>
            </a:br>
            <a:r>
              <a:rPr lang="fr-FR" b="0" dirty="0"/>
              <a:t>(cf. Annexe </a:t>
            </a:r>
            <a:r>
              <a:rPr lang="fr-FR" b="0" dirty="0" smtClean="0"/>
              <a:t>3a et 3b) </a:t>
            </a:r>
            <a:endParaRPr lang="fr-FR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2958812"/>
              </p:ext>
            </p:extLst>
          </p:nvPr>
        </p:nvGraphicFramePr>
        <p:xfrm>
          <a:off x="495298" y="1447801"/>
          <a:ext cx="8724901" cy="479065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{F2DE63D5-997A-4646-A377-4702673A728D}</a:tableStyleId>
              </a:tblPr>
              <a:tblGrid>
                <a:gridCol w="1433261">
                  <a:extLst>
                    <a:ext uri="{9D8B030D-6E8A-4147-A177-3AD203B41FA5}">
                      <a16:colId xmlns:a16="http://schemas.microsoft.com/office/drawing/2014/main" val="1470891619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063732247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437910328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221784148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722010453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2226921755"/>
                    </a:ext>
                  </a:extLst>
                </a:gridCol>
              </a:tblGrid>
              <a:tr h="165642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100" dirty="0" smtClean="0">
                          <a:effectLst/>
                        </a:rPr>
                        <a:t>Coordonnateur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100" dirty="0" smtClean="0">
                          <a:effectLst/>
                        </a:rPr>
                        <a:t>Partenaire 1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 smtClean="0">
                          <a:effectLst/>
                        </a:rPr>
                        <a:t>Partenaire 2</a:t>
                      </a:r>
                      <a:endParaRPr lang="fr-FR" sz="11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 smtClean="0">
                          <a:effectLst/>
                        </a:rPr>
                        <a:t>Partenaire 3</a:t>
                      </a:r>
                      <a:endParaRPr lang="fr-FR" sz="11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 smtClean="0">
                          <a:effectLst/>
                        </a:rPr>
                        <a:t>Partenaire 4</a:t>
                      </a:r>
                      <a:endParaRPr lang="fr-FR" sz="11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5503865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 smtClean="0">
                          <a:effectLst/>
                        </a:rPr>
                        <a:t>Nom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8160925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Nationalité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5151173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Statut juridique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1388124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 smtClean="0">
                          <a:effectLst/>
                        </a:rPr>
                        <a:t>Nombre de salariés (préciser année)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3612844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 smtClean="0">
                          <a:effectLst/>
                        </a:rPr>
                        <a:t>Chiffre d’affaire (préciser année)</a:t>
                      </a:r>
                      <a:endParaRPr lang="fr-FR" sz="1400" dirty="0" smtClean="0">
                        <a:effectLst/>
                      </a:endParaRPr>
                    </a:p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1273960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100" dirty="0" smtClean="0">
                          <a:effectLst/>
                        </a:rPr>
                        <a:t>Total</a:t>
                      </a:r>
                      <a:r>
                        <a:rPr lang="fr-FR" sz="1100" baseline="0" dirty="0" smtClean="0">
                          <a:effectLst/>
                        </a:rPr>
                        <a:t> bilan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0826755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100" dirty="0" smtClean="0">
                          <a:effectLst/>
                        </a:rPr>
                        <a:t>Capitaux propres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4069999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100" dirty="0" smtClean="0">
                          <a:effectLst/>
                        </a:rPr>
                        <a:t>SIRET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0131498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L’entreprise est-elle une filiale d’une autre entreprise ?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311609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Nom de la maison mère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6219364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Chiffre d’affaire de la maison mère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3402395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Nombre de salariés de la maison mère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9418551"/>
                  </a:ext>
                </a:extLst>
              </a:tr>
            </a:tbl>
          </a:graphicData>
        </a:graphic>
      </p:graphicFrame>
      <p:sp>
        <p:nvSpPr>
          <p:cNvPr id="4" name="Espace réservé du contenu 8"/>
          <p:cNvSpPr txBox="1">
            <a:spLocks/>
          </p:cNvSpPr>
          <p:nvPr/>
        </p:nvSpPr>
        <p:spPr bwMode="gray">
          <a:xfrm>
            <a:off x="4426858" y="329616"/>
            <a:ext cx="4983842" cy="555756"/>
          </a:xfrm>
          <a:prstGeom prst="wedgeRectCallout">
            <a:avLst>
              <a:gd name="adj1" fmla="val -21603"/>
              <a:gd name="adj2" fmla="val 143767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b="0" i="1" dirty="0" smtClean="0"/>
              <a:t>Ajuster les colonnes selon le profil du projet, de </a:t>
            </a:r>
            <a:r>
              <a:rPr lang="fr-FR" b="0" i="1" dirty="0" err="1" smtClean="0"/>
              <a:t>monopartenaire</a:t>
            </a:r>
            <a:r>
              <a:rPr lang="fr-FR" b="0" i="1" dirty="0" smtClean="0"/>
              <a:t> à 5 partenaires financés (dont le coordonnateur) </a:t>
            </a:r>
            <a:endParaRPr lang="fr-FR" b="0" i="1" dirty="0"/>
          </a:p>
        </p:txBody>
      </p:sp>
    </p:spTree>
    <p:extLst>
      <p:ext uri="{BB962C8B-B14F-4D97-AF65-F5344CB8AC3E}">
        <p14:creationId xmlns:p14="http://schemas.microsoft.com/office/powerpoint/2010/main" val="52400656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6_Default Theme">
  <a:themeElements>
    <a:clrScheme name="Custom 19">
      <a:dk1>
        <a:srgbClr val="404040"/>
      </a:dk1>
      <a:lt1>
        <a:sysClr val="window" lastClr="FFFFFF"/>
      </a:lt1>
      <a:dk2>
        <a:srgbClr val="EF4333"/>
      </a:dk2>
      <a:lt2>
        <a:srgbClr val="BFBFBF"/>
      </a:lt2>
      <a:accent1>
        <a:srgbClr val="175F8B"/>
      </a:accent1>
      <a:accent2>
        <a:srgbClr val="1F81BF"/>
      </a:accent2>
      <a:accent3>
        <a:srgbClr val="4C9CD8"/>
      </a:accent3>
      <a:accent4>
        <a:srgbClr val="96CCEE"/>
      </a:accent4>
      <a:accent5>
        <a:srgbClr val="D9D9D9"/>
      </a:accent5>
      <a:accent6>
        <a:srgbClr val="6C6C6C"/>
      </a:accent6>
      <a:hlink>
        <a:srgbClr val="0000FF"/>
      </a:hlink>
      <a:folHlink>
        <a:srgbClr val="800080"/>
      </a:folHlink>
    </a:clrScheme>
    <a:fontScheme name="ADEME Fonts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F4333"/>
        </a:solidFill>
        <a:ln>
          <a:noFill/>
        </a:ln>
      </a:spPr>
      <a:bodyPr rtlCol="0" anchor="ctr"/>
      <a:lstStyle>
        <a:defPPr algn="ctr">
          <a:defRPr sz="1600" dirty="0" smtClean="0">
            <a:latin typeface="Gill Sans MT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bg1">
              <a:lumMod val="65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18370</TotalTime>
  <Words>1594</Words>
  <Application>Microsoft Office PowerPoint</Application>
  <PresentationFormat>Format A4 (210 x 297 mm)</PresentationFormat>
  <Paragraphs>208</Paragraphs>
  <Slides>15</Slides>
  <Notes>4</Notes>
  <HiddenSlides>0</HiddenSlides>
  <MMClips>0</MMClips>
  <ScaleCrop>false</ScaleCrop>
  <HeadingPairs>
    <vt:vector size="8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6" baseType="lpstr">
      <vt:lpstr>ＭＳ Ｐゴシック</vt:lpstr>
      <vt:lpstr>Arial</vt:lpstr>
      <vt:lpstr>Arial1</vt:lpstr>
      <vt:lpstr>Calibri</vt:lpstr>
      <vt:lpstr>Gill Sans MT</vt:lpstr>
      <vt:lpstr>Marianne</vt:lpstr>
      <vt:lpstr>Times New Roman</vt:lpstr>
      <vt:lpstr>Wingdings</vt:lpstr>
      <vt:lpstr>Wingdings 2</vt:lpstr>
      <vt:lpstr>16_Default Theme</vt:lpstr>
      <vt:lpstr>think-cell Slide</vt:lpstr>
      <vt:lpstr>Présentation de pré-dépôt  </vt:lpstr>
      <vt:lpstr>Notice  </vt:lpstr>
      <vt:lpstr>Projet XXX AAP visé : XXXXX</vt:lpstr>
      <vt:lpstr>1. Contexte et enjeux du projet (cf. Annexe 3a) </vt:lpstr>
      <vt:lpstr>2. Etat de l’art et verrous à lever  (cf. Annexe 3a) </vt:lpstr>
      <vt:lpstr>3. Solution ou service développé  (cf. Annexe 3a et 3b)  </vt:lpstr>
      <vt:lpstr>4. Organisation du projet (cf. Annexe 3a) </vt:lpstr>
      <vt:lpstr>5. Partenariat (1/2) (cf. Annexe 3a) </vt:lpstr>
      <vt:lpstr>5. Partenariat (2/2) (cf. Annexe 3a et 3b) </vt:lpstr>
      <vt:lpstr>6. Budget global du projet (cf. Annexe 4) </vt:lpstr>
      <vt:lpstr>7. Marché(s) visé(s) (cf. Annexe 3b et 6) </vt:lpstr>
      <vt:lpstr>8. Modèle économique (cf. Annexe 3b) </vt:lpstr>
      <vt:lpstr>9. Impacts emploi et économiques (cf. Annexe 5) </vt:lpstr>
      <vt:lpstr>10. Impacts environnementaux (cf. Annexe 5) </vt:lpstr>
      <vt:lpstr>11. Plan de financement du projet (cf. Annexe 3b, 6) </vt:lpstr>
    </vt:vector>
  </TitlesOfParts>
  <Company>ADEME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GT</dc:title>
  <dc:creator>Mathieu BRANDIBAT</dc:creator>
  <cp:lastModifiedBy>ANDRE Patrice</cp:lastModifiedBy>
  <cp:revision>816</cp:revision>
  <cp:lastPrinted>2017-04-19T15:45:38Z</cp:lastPrinted>
  <dcterms:created xsi:type="dcterms:W3CDTF">2015-06-10T16:17:23Z</dcterms:created>
  <dcterms:modified xsi:type="dcterms:W3CDTF">2021-09-02T13:38:10Z</dcterms:modified>
</cp:coreProperties>
</file>