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5" r:id="rId2"/>
    <p:sldId id="276" r:id="rId3"/>
    <p:sldId id="273" r:id="rId4"/>
    <p:sldId id="274" r:id="rId5"/>
    <p:sldId id="269" r:id="rId6"/>
    <p:sldId id="270" r:id="rId7"/>
    <p:sldId id="26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F7C"/>
    <a:srgbClr val="003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12" y="-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5BFE1-A3CE-4383-8D41-B315FE7F1106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62BD5-DB2F-437A-BEC7-90E72908C6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86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ED02A-D8EE-4831-9951-AC5ED553104D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92151-1240-47E6-BC43-A1F9D0D834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35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03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33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30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" y="-184727"/>
            <a:ext cx="12192000" cy="6548582"/>
          </a:xfrm>
          <a:prstGeom prst="rect">
            <a:avLst/>
          </a:prstGeom>
          <a:solidFill>
            <a:srgbClr val="132C4D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</a:endParaRPr>
          </a:p>
        </p:txBody>
      </p:sp>
      <p:pic>
        <p:nvPicPr>
          <p:cNvPr id="14" name="Image 13" descr="a2.png"/>
          <p:cNvPicPr>
            <a:picLocks noChangeAspect="1"/>
          </p:cNvPicPr>
          <p:nvPr userDrawn="1"/>
        </p:nvPicPr>
        <p:blipFill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50" y="1237148"/>
            <a:ext cx="9482446" cy="3556924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40267" y="685800"/>
            <a:ext cx="11311467" cy="17801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/>
              <a:buNone/>
              <a:defRPr sz="4400" b="1" i="0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40267" y="2641601"/>
            <a:ext cx="11311467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Font typeface="Arial"/>
              <a:buNone/>
              <a:defRPr sz="2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232" y="6396090"/>
            <a:ext cx="626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C4D"/>
                </a:solidFill>
                <a:latin typeface="Century Gothic"/>
                <a:cs typeface="Century Gothic"/>
              </a:defRPr>
            </a:lvl1pPr>
          </a:lstStyle>
          <a:p>
            <a:fld id="{E043011B-CF4E-1D4A-AE39-D7F0C99268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1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69818"/>
          </a:xfrm>
          <a:prstGeom prst="rect">
            <a:avLst/>
          </a:prstGeom>
          <a:solidFill>
            <a:srgbClr val="132C4D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03664" y="172948"/>
            <a:ext cx="11745673" cy="531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839076"/>
            <a:ext cx="12192000" cy="127000"/>
          </a:xfrm>
          <a:prstGeom prst="rect">
            <a:avLst/>
          </a:prstGeom>
          <a:solidFill>
            <a:srgbClr val="766C68"/>
          </a:solidFill>
          <a:ln>
            <a:noFill/>
          </a:ln>
          <a:effectLst/>
          <a:scene3d>
            <a:camera prst="orthographicFront"/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766C68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0"/>
          </p:nvPr>
        </p:nvSpPr>
        <p:spPr>
          <a:xfrm>
            <a:off x="203664" y="1093788"/>
            <a:ext cx="11764019" cy="4697412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 marL="1234440" indent="0">
              <a:lnSpc>
                <a:spcPct val="150000"/>
              </a:lnSpc>
              <a:buClr>
                <a:srgbClr val="132C4D"/>
              </a:buClr>
              <a:buFont typeface="Arial"/>
              <a:buNone/>
              <a:defRPr>
                <a:solidFill>
                  <a:srgbClr val="132C4D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pic>
        <p:nvPicPr>
          <p:cNvPr id="18" name="Image 17" descr="Logo - SAFE - Fond blan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06" y="6093796"/>
            <a:ext cx="1437567" cy="614218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50336" y="6400905"/>
            <a:ext cx="6260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32C4D"/>
                </a:solidFill>
                <a:latin typeface="Century Gothic"/>
                <a:cs typeface="Century Gothic"/>
              </a:defRPr>
            </a:lvl1pPr>
          </a:lstStyle>
          <a:p>
            <a:fld id="{E043011B-CF4E-1D4A-AE39-D7F0C99268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9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06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02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95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75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77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83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6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921B8-7621-498E-8AF1-CE211415CBC5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5CB7-54C0-4238-A41E-0D1A70F46F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75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21B8-7621-498E-8AF1-CE211415CBC5}" type="datetimeFigureOut">
              <a:rPr lang="fr-FR" smtClean="0"/>
              <a:t>25/06/18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5CB7-54C0-4238-A41E-0D1A70F46F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26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cluster.com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5755" y="2855344"/>
            <a:ext cx="5733957" cy="3054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184" y="851449"/>
            <a:ext cx="11311467" cy="1453809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</a:t>
            </a:r>
            <a:r>
              <a:rPr lang="fr-FR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ppel à </a:t>
            </a:r>
            <a:r>
              <a:rPr lang="fr-FR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anifestation </a:t>
            </a:r>
            <a:r>
              <a:rPr lang="fr-FR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d’</a:t>
            </a:r>
            <a:r>
              <a:rPr lang="fr-FR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fr-FR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ntérêt</a:t>
            </a:r>
            <a:br>
              <a:rPr lang="fr-FR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N°2018-002</a:t>
            </a:r>
            <a:endParaRPr lang="fr-FR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84988" y="152856"/>
            <a:ext cx="11311467" cy="1473200"/>
          </a:xfrm>
        </p:spPr>
        <p:txBody>
          <a:bodyPr>
            <a:normAutofit/>
          </a:bodyPr>
          <a:lstStyle/>
          <a:p>
            <a:r>
              <a:rPr lang="fr-FR" sz="3200" b="1" i="1" dirty="0">
                <a:solidFill>
                  <a:schemeClr val="bg1"/>
                </a:solidFill>
              </a:rPr>
              <a:t>Challenge Open Innovation </a:t>
            </a:r>
            <a:br>
              <a:rPr lang="fr-FR" sz="3200" b="1" i="1" dirty="0">
                <a:solidFill>
                  <a:schemeClr val="bg1"/>
                </a:solidFill>
              </a:rPr>
            </a:br>
            <a:r>
              <a:rPr lang="fr-FR" sz="3200" b="1" i="1" dirty="0">
                <a:solidFill>
                  <a:schemeClr val="bg1"/>
                </a:solidFill>
              </a:rPr>
              <a:t>« </a:t>
            </a:r>
            <a:r>
              <a:rPr lang="fr-FR" sz="3200" b="1" i="1" dirty="0" err="1" smtClean="0">
                <a:solidFill>
                  <a:schemeClr val="bg1"/>
                </a:solidFill>
              </a:rPr>
              <a:t>Capounta</a:t>
            </a:r>
            <a:r>
              <a:rPr lang="fr-FR" sz="3200" b="1" i="1" dirty="0" smtClean="0">
                <a:solidFill>
                  <a:schemeClr val="bg1"/>
                </a:solidFill>
              </a:rPr>
              <a:t> »</a:t>
            </a:r>
            <a:r>
              <a:rPr lang="fr-FR" sz="3200" i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Image 5" descr="Résultat de recherche d'images pour &quot;logo edf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33" y="4912471"/>
            <a:ext cx="17589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Logo Safe Cluster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2" y="4958963"/>
            <a:ext cx="167449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935246" y="3134922"/>
            <a:ext cx="45481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DOCUMENT DE CANDIDATURE à compléter et à renvoyer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avant le 5.09.2018 à :</a:t>
            </a:r>
          </a:p>
          <a:p>
            <a:r>
              <a:rPr lang="fr-FR" sz="2000" dirty="0">
                <a:solidFill>
                  <a:srgbClr val="FF0000"/>
                </a:solidFill>
              </a:rPr>
              <a:t>Anna.philippe@safecluster.com</a:t>
            </a:r>
          </a:p>
          <a:p>
            <a:r>
              <a:rPr lang="fr-FR" sz="2000" dirty="0">
                <a:solidFill>
                  <a:srgbClr val="FF0000"/>
                </a:solidFill>
              </a:rPr>
              <a:t>Guillaume.riou@safecluster.com 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72" y="4920558"/>
            <a:ext cx="79375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19" name="Espace réservé du contenu 18"/>
          <p:cNvSpPr>
            <a:spLocks noGrp="1"/>
          </p:cNvSpPr>
          <p:nvPr>
            <p:ph sz="quarter" idx="10"/>
          </p:nvPr>
        </p:nvSpPr>
        <p:spPr>
          <a:xfrm>
            <a:off x="188142" y="1674723"/>
            <a:ext cx="11745673" cy="20433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endParaRPr lang="fr-FR" sz="24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400" b="1" dirty="0" smtClean="0"/>
              <a:t>EDF lance un </a:t>
            </a:r>
            <a:r>
              <a:rPr lang="fr-FR" sz="2400" b="1" dirty="0"/>
              <a:t>challenge Open Innovation </a:t>
            </a:r>
            <a:r>
              <a:rPr lang="fr-FR" sz="2400" b="1" dirty="0" smtClean="0"/>
              <a:t>pour </a:t>
            </a:r>
            <a:r>
              <a:rPr lang="fr-FR" sz="2400" b="1" dirty="0"/>
              <a:t>identifier des partenaires capables </a:t>
            </a:r>
            <a:r>
              <a:rPr lang="fr-FR" sz="2400" b="1" dirty="0" smtClean="0"/>
              <a:t>de proposer des </a:t>
            </a:r>
            <a:r>
              <a:rPr lang="fr-FR" sz="2400" b="1" dirty="0"/>
              <a:t>solutions </a:t>
            </a:r>
            <a:r>
              <a:rPr lang="fr-FR" sz="2400" b="1" dirty="0" smtClean="0"/>
              <a:t>répondant au besoin de sécurisation du site de </a:t>
            </a:r>
            <a:r>
              <a:rPr lang="fr-FR" sz="2400" b="1" dirty="0" err="1" smtClean="0"/>
              <a:t>Capounta</a:t>
            </a:r>
            <a:endParaRPr lang="fr-FR" sz="2400" b="1" dirty="0" smtClean="0"/>
          </a:p>
          <a:p>
            <a:pPr marL="0" indent="0" algn="ctr">
              <a:lnSpc>
                <a:spcPct val="170000"/>
              </a:lnSpc>
              <a:buNone/>
            </a:pPr>
            <a:endParaRPr lang="fr-FR" sz="2400" b="1" dirty="0"/>
          </a:p>
          <a:p>
            <a:pPr algn="just">
              <a:lnSpc>
                <a:spcPct val="170000"/>
              </a:lnSpc>
            </a:pPr>
            <a:endParaRPr lang="fr-FR" sz="2400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955801" y="182952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53533" y="3823581"/>
            <a:ext cx="11053287" cy="17304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/>
              <a:t>Use Case N°1</a:t>
            </a:r>
            <a:r>
              <a:rPr lang="fr-FR" dirty="0" smtClean="0"/>
              <a:t>: Solutions de prévention-sensibilisation</a:t>
            </a:r>
          </a:p>
          <a:p>
            <a:endParaRPr lang="fr-FR" b="1" dirty="0" smtClean="0"/>
          </a:p>
          <a:p>
            <a:r>
              <a:rPr lang="fr-FR" b="1" dirty="0" smtClean="0"/>
              <a:t>Use Case N°2</a:t>
            </a:r>
            <a:r>
              <a:rPr lang="fr-FR" dirty="0" smtClean="0"/>
              <a:t>: Solutions d’alerte à la population</a:t>
            </a:r>
          </a:p>
          <a:p>
            <a:endParaRPr lang="fr-FR" dirty="0" smtClean="0"/>
          </a:p>
          <a:p>
            <a:r>
              <a:rPr lang="fr-FR" b="1" dirty="0" smtClean="0"/>
              <a:t>Use Case N°3</a:t>
            </a:r>
            <a:r>
              <a:rPr lang="fr-FR" dirty="0" smtClean="0"/>
              <a:t>: Solutions de surveillance de la population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59934" y="5946048"/>
            <a:ext cx="2362200" cy="31921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</a:rPr>
              <a:t>Choisissez votre use case!</a:t>
            </a:r>
            <a:endParaRPr lang="fr-FR" sz="1600" b="1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22134" y="5932090"/>
            <a:ext cx="1253069" cy="34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 smtClean="0">
                <a:solidFill>
                  <a:schemeClr val="tx1"/>
                </a:solidFill>
              </a:rPr>
              <a:t>Use case N°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75203" y="5961657"/>
            <a:ext cx="336552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</a:rPr>
              <a:t>X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24" name="Flèche à angle droit 23"/>
          <p:cNvSpPr/>
          <p:nvPr/>
        </p:nvSpPr>
        <p:spPr>
          <a:xfrm rot="5400000">
            <a:off x="-327722" y="4862502"/>
            <a:ext cx="2441686" cy="363844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Résultat de recherche d'images pour &quot;logo edf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5" y="1298485"/>
            <a:ext cx="175895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8505645" y="3862005"/>
            <a:ext cx="3230764" cy="165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1. Présentation de votre </a:t>
            </a:r>
            <a:r>
              <a:rPr lang="fr-FR" dirty="0"/>
              <a:t>structure</a:t>
            </a:r>
            <a:br>
              <a:rPr lang="fr-FR" dirty="0"/>
            </a:br>
            <a:r>
              <a:rPr lang="fr-FR" sz="2700" i="1" dirty="0"/>
              <a:t>Présentation Générale de l’entreprise </a:t>
            </a:r>
            <a:r>
              <a:rPr lang="fr-FR" sz="2700" i="1" dirty="0" smtClean="0"/>
              <a:t>candidate</a:t>
            </a:r>
            <a:endParaRPr lang="fr-FR" sz="2700" b="1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03665" y="1093788"/>
            <a:ext cx="8423100" cy="2419880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050" dirty="0" smtClean="0"/>
              <a:t> </a:t>
            </a:r>
            <a:r>
              <a:rPr lang="fr-FR" sz="1800" dirty="0"/>
              <a:t>Activités/principaux produits et services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787825" y="1093788"/>
            <a:ext cx="3179858" cy="1330371"/>
          </a:xfrm>
          <a:prstGeom prst="roundRect">
            <a:avLst>
              <a:gd name="adj" fmla="val 4662"/>
            </a:avLst>
          </a:prstGeom>
          <a:solidFill>
            <a:srgbClr val="00206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Raison sociale :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Nom Prénom :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Fonction :</a:t>
            </a:r>
          </a:p>
          <a:p>
            <a:pPr lvl="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</a:rPr>
              <a:t>Email du représentant :</a:t>
            </a:r>
            <a:endParaRPr lang="fr-FR" sz="1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787825" y="2665603"/>
            <a:ext cx="3179858" cy="1942391"/>
          </a:xfrm>
          <a:prstGeom prst="roundRect">
            <a:avLst>
              <a:gd name="adj" fmla="val 4662"/>
            </a:avLst>
          </a:prstGeom>
          <a:solidFill>
            <a:srgbClr val="002060"/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Date de création</a:t>
            </a:r>
            <a:r>
              <a:rPr lang="fr-FR" sz="1200" dirty="0">
                <a:solidFill>
                  <a:schemeClr val="bg1"/>
                </a:solidFill>
              </a:rPr>
              <a:t> :</a:t>
            </a: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Effectif</a:t>
            </a:r>
            <a:r>
              <a:rPr lang="fr-FR" sz="1200" dirty="0">
                <a:solidFill>
                  <a:schemeClr val="bg1"/>
                </a:solidFill>
              </a:rPr>
              <a:t> :</a:t>
            </a: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CA</a:t>
            </a:r>
            <a:r>
              <a:rPr lang="fr-FR" sz="1200" dirty="0">
                <a:solidFill>
                  <a:schemeClr val="bg1"/>
                </a:solidFill>
              </a:rPr>
              <a:t> :</a:t>
            </a: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Principaux clients:</a:t>
            </a:r>
          </a:p>
          <a:p>
            <a:pPr lvl="0"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1200" dirty="0" smtClean="0">
                <a:solidFill>
                  <a:schemeClr val="bg1"/>
                </a:solidFill>
              </a:rPr>
              <a:t>Part de l’activité consacré à la R&amp;D: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203664" y="4082881"/>
            <a:ext cx="8423101" cy="17845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132C4D"/>
              </a:buClr>
              <a:buFont typeface="Arial"/>
              <a:buNone/>
              <a:defRPr sz="1800" kern="1200">
                <a:solidFill>
                  <a:srgbClr val="132C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Compétences de l’équipe en lien avec le use case sélectionné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663" y="3829602"/>
            <a:ext cx="8423101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Description de l’équipe et de son expérience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423397" y="5189812"/>
            <a:ext cx="2525937" cy="677588"/>
          </a:xfrm>
          <a:prstGeom prst="roundRect">
            <a:avLst>
              <a:gd name="adj" fmla="val 4662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fr-FR" sz="1200" dirty="0" smtClean="0">
                <a:solidFill>
                  <a:schemeClr val="bg1"/>
                </a:solidFill>
              </a:rPr>
              <a:t>Nom Prénom:</a:t>
            </a:r>
          </a:p>
          <a:p>
            <a:pPr lvl="0"/>
            <a:r>
              <a:rPr lang="fr-FR" sz="1200" dirty="0" smtClean="0">
                <a:solidFill>
                  <a:schemeClr val="bg1"/>
                </a:solidFill>
              </a:rPr>
              <a:t>Fonction:</a:t>
            </a:r>
          </a:p>
          <a:p>
            <a:pPr lvl="0"/>
            <a:r>
              <a:rPr lang="fr-FR" sz="1200" dirty="0" smtClean="0">
                <a:solidFill>
                  <a:schemeClr val="bg1"/>
                </a:solidFill>
              </a:rPr>
              <a:t>E-mail:</a:t>
            </a:r>
          </a:p>
          <a:p>
            <a:pPr>
              <a:lnSpc>
                <a:spcPct val="150000"/>
              </a:lnSpc>
            </a:pPr>
            <a:endParaRPr lang="fr-FR" sz="1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2" name="Image 1" descr="Clipart - Android &lt;strong&gt;Contacts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20" y="4791644"/>
            <a:ext cx="731521" cy="731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58284" y="4822513"/>
            <a:ext cx="194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1200" b="1" dirty="0">
                <a:solidFill>
                  <a:sysClr val="windowText" lastClr="000000"/>
                </a:solidFill>
              </a:rPr>
              <a:t>Point de contact </a:t>
            </a:r>
            <a:r>
              <a:rPr lang="fr-FR" sz="1200" b="1" dirty="0" smtClean="0">
                <a:solidFill>
                  <a:sysClr val="windowText" lastClr="000000"/>
                </a:solidFill>
              </a:rPr>
              <a:t>technique</a:t>
            </a:r>
            <a:endParaRPr lang="fr-FR" sz="1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1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1. Présentation de votre structure</a:t>
            </a:r>
            <a:br>
              <a:rPr lang="fr-FR" dirty="0"/>
            </a:br>
            <a:r>
              <a:rPr lang="fr-FR" sz="2700" i="1" dirty="0" smtClean="0"/>
              <a:t>compétences</a:t>
            </a:r>
            <a:endParaRPr lang="fr-FR" sz="2700" b="1" dirty="0">
              <a:solidFill>
                <a:srgbClr val="00385B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999157" y="4295085"/>
            <a:ext cx="10515600" cy="157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00385B"/>
              </a:solidFill>
            </a:endParaRPr>
          </a:p>
          <a:p>
            <a:endParaRPr lang="fr-FR" dirty="0" smtClean="0">
              <a:solidFill>
                <a:srgbClr val="00385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 smtClean="0">
              <a:solidFill>
                <a:srgbClr val="00385B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fr-FR" dirty="0">
              <a:solidFill>
                <a:srgbClr val="00385B"/>
              </a:solidFill>
            </a:endParaRPr>
          </a:p>
        </p:txBody>
      </p:sp>
      <p:sp>
        <p:nvSpPr>
          <p:cNvPr id="9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1540" y="1436303"/>
            <a:ext cx="11597797" cy="4434334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800" dirty="0"/>
              <a:t> Atouts ou points forts pour la réponse </a:t>
            </a:r>
            <a:r>
              <a:rPr lang="fr-FR" sz="1800" dirty="0" smtClean="0"/>
              <a:t>au(x) use case(s) sélectionné(s)</a:t>
            </a:r>
            <a:endParaRPr lang="fr-FR" sz="1800" dirty="0"/>
          </a:p>
        </p:txBody>
      </p:sp>
      <p:sp>
        <p:nvSpPr>
          <p:cNvPr id="13" name="Rectangle 12"/>
          <p:cNvSpPr/>
          <p:nvPr/>
        </p:nvSpPr>
        <p:spPr>
          <a:xfrm>
            <a:off x="332510" y="1183023"/>
            <a:ext cx="11616828" cy="253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Compétences, connaissances et savoir-faire </a:t>
            </a:r>
            <a:r>
              <a:rPr lang="fr-FR" sz="1600" dirty="0" smtClean="0">
                <a:solidFill>
                  <a:schemeClr val="bg1"/>
                </a:solidFill>
              </a:rPr>
              <a:t>dans </a:t>
            </a:r>
            <a:r>
              <a:rPr lang="fr-FR" sz="1600" dirty="0">
                <a:solidFill>
                  <a:schemeClr val="bg1"/>
                </a:solidFill>
              </a:rPr>
              <a:t>le cadre de l’A.M.I </a:t>
            </a:r>
          </a:p>
        </p:txBody>
      </p:sp>
    </p:spTree>
    <p:extLst>
      <p:ext uri="{BB962C8B-B14F-4D97-AF65-F5344CB8AC3E}">
        <p14:creationId xmlns:p14="http://schemas.microsoft.com/office/powerpoint/2010/main" val="240519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2	Proposition technique</a:t>
            </a:r>
            <a:br>
              <a:rPr lang="fr-FR" b="1" dirty="0"/>
            </a:br>
            <a:r>
              <a:rPr lang="fr-FR" sz="2000" b="1" i="1" dirty="0"/>
              <a:t>Description technique générale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800" dirty="0"/>
              <a:t>Solution technique envisagée et références/expertise dans le domaine</a:t>
            </a:r>
          </a:p>
        </p:txBody>
      </p:sp>
    </p:spTree>
    <p:extLst>
      <p:ext uri="{BB962C8B-B14F-4D97-AF65-F5344CB8AC3E}">
        <p14:creationId xmlns:p14="http://schemas.microsoft.com/office/powerpoint/2010/main" val="368926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2</a:t>
            </a:r>
            <a:r>
              <a:rPr lang="fr-FR" b="1" dirty="0"/>
              <a:t>	Proposition technique</a:t>
            </a:r>
            <a:br>
              <a:rPr lang="fr-FR" b="1" dirty="0"/>
            </a:br>
            <a:r>
              <a:rPr lang="fr-FR" sz="2000" b="1" i="1" dirty="0"/>
              <a:t>Innovations dans le </a:t>
            </a:r>
            <a:r>
              <a:rPr lang="fr-FR" sz="2000" b="1" i="1" dirty="0" smtClean="0"/>
              <a:t>domaine</a:t>
            </a:r>
            <a:endParaRPr lang="fr-FR" sz="2000" b="1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fr-FR" sz="1800" dirty="0"/>
              <a:t>Caractère innovant de la proposition technique – performances visées </a:t>
            </a:r>
            <a:r>
              <a:rPr lang="fr-FR" sz="1800" dirty="0" smtClean="0"/>
              <a:t>– prise en compte de la dimension sociologique et de l’impact paysager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8411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Questions ou précisions à propos de cet A.M.I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90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223</Words>
  <Application>Microsoft Macintosh PowerPoint</Application>
  <PresentationFormat>Personnalisé</PresentationFormat>
  <Paragraphs>47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Appel à Manifestation d’Intérêt N°2018-002</vt:lpstr>
      <vt:lpstr>Objectifs</vt:lpstr>
      <vt:lpstr>1. Présentation de votre structure Présentation Générale de l’entreprise candidate</vt:lpstr>
      <vt:lpstr>1. Présentation de votre structure compétences</vt:lpstr>
      <vt:lpstr>2 Proposition technique Description technique générale </vt:lpstr>
      <vt:lpstr>2 Proposition technique Innovations dans le domaine</vt:lpstr>
      <vt:lpstr>Questions ou précisions à propos de cet A.M.I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 consultation by cluster SAFE</dc:title>
  <dc:creator>BERENGER, Hubert</dc:creator>
  <cp:lastModifiedBy>Alice ANGUERA</cp:lastModifiedBy>
  <cp:revision>36</cp:revision>
  <dcterms:created xsi:type="dcterms:W3CDTF">2015-12-23T09:21:04Z</dcterms:created>
  <dcterms:modified xsi:type="dcterms:W3CDTF">2018-06-26T13:08:28Z</dcterms:modified>
</cp:coreProperties>
</file>