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7" r:id="rId13"/>
    <p:sldId id="308" r:id="rId14"/>
    <p:sldId id="309" r:id="rId15"/>
    <p:sldId id="304" r:id="rId16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69165" autoAdjust="0"/>
  </p:normalViewPr>
  <p:slideViewPr>
    <p:cSldViewPr snapToGrid="0" snapToObjects="1" showGuides="1">
      <p:cViewPr varScale="1">
        <p:scale>
          <a:sx n="76" d="100"/>
          <a:sy n="76" d="100"/>
        </p:scale>
        <p:origin x="2484" y="84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02/09/2021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 smtClean="0"/>
              <a:t> </a:t>
            </a:r>
            <a:r>
              <a:rPr lang="fr-F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 smtClean="0"/>
              <a:t> </a:t>
            </a:r>
          </a:p>
          <a:p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png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6.png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334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437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6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pic>
        <p:nvPicPr>
          <p:cNvPr id="8" name="Image 7" descr="Le Programme d&amp;#39;investissements d&amp;#39;avenir | Gouvernement.fr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44" y="5347628"/>
            <a:ext cx="1022985" cy="102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ADEME Agence de la transition énergetique"/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9"/>
          <a:srcRect l="20661" t="8787" r="67040" b="70778"/>
          <a:stretch/>
        </p:blipFill>
        <p:spPr>
          <a:xfrm>
            <a:off x="6911593" y="53066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539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4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6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 smtClean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graphique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9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 smtClean="0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2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329" name="think-cell Slide" r:id="rId13" imgW="270" imgH="270" progId="TCLayout.ActiveDocument.1">
                  <p:embed/>
                </p:oleObj>
              </mc:Choice>
              <mc:Fallback>
                <p:oleObj name="think-cell Slide" r:id="rId1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 smtClean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5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gray">
          <a:xfrm>
            <a:off x="794052" y="6405974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 smtClean="0">
                <a:solidFill>
                  <a:prstClr val="white"/>
                </a:solidFill>
              </a:rPr>
              <a:t>Présentation</a:t>
            </a:r>
            <a:r>
              <a:rPr lang="fr-FR" sz="800" baseline="0" dirty="0" smtClean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4445" y="6372078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065694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 smtClean="0"/>
              <a:t>Nom du projet </a:t>
            </a:r>
            <a:endParaRPr lang="fr-FR" sz="3600" b="1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2BE57F-CB59-4CE9-9433-AB9FB19989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538" y="201010"/>
            <a:ext cx="1094870" cy="108002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>
                <a:solidFill>
                  <a:srgbClr val="FF0000"/>
                </a:solidFill>
              </a:rPr>
              <a:t>Document confidentiel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 smtClean="0"/>
              <a:t>Date de présentation : JJ/MM/AAAA</a:t>
            </a:r>
            <a:endParaRPr lang="fr-FR" sz="1600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302025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 smtClean="0"/>
              <a:t>Sous-titre du projet </a:t>
            </a:r>
            <a:endParaRPr lang="fr-FR" sz="2400" b="1" dirty="0"/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8796510" cy="488950"/>
          </a:xfrm>
        </p:spPr>
        <p:txBody>
          <a:bodyPr/>
          <a:lstStyle/>
          <a:p>
            <a:r>
              <a:rPr lang="fr-FR" sz="2400" dirty="0"/>
              <a:t>Présentation de pré-dépôt 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8796510" cy="390525"/>
          </a:xfrm>
        </p:spPr>
        <p:txBody>
          <a:bodyPr/>
          <a:lstStyle/>
          <a:p>
            <a:r>
              <a:rPr lang="fr-FR" b="1" dirty="0" smtClean="0"/>
              <a:t>Stratégie :  YYY</a:t>
            </a:r>
          </a:p>
          <a:p>
            <a:r>
              <a:rPr lang="fr-FR" b="1" dirty="0" smtClean="0"/>
              <a:t>Appel à Projet : XXX 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/>
        </p:nvPicPr>
        <p:blipFill rotWithShape="1">
          <a:blip r:embed="rId4"/>
          <a:srcRect l="20661" t="8787" r="67040" b="70778"/>
          <a:stretch/>
        </p:blipFill>
        <p:spPr>
          <a:xfrm>
            <a:off x="8429236" y="1885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</a:t>
            </a:r>
            <a:r>
              <a:rPr lang="fr-FR" dirty="0" smtClean="0"/>
              <a:t>. </a:t>
            </a:r>
            <a:r>
              <a:rPr lang="fr-FR" dirty="0"/>
              <a:t>Budget global du </a:t>
            </a:r>
            <a:r>
              <a:rPr lang="fr-FR" dirty="0" smtClean="0"/>
              <a:t>projet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 smtClean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 smtClean="0">
                          <a:effectLst/>
                        </a:rPr>
                      </a:br>
                      <a:r>
                        <a:rPr lang="fr-FR" sz="1050" u="none" strike="noStrike" kern="1200" dirty="0" smtClean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 smtClean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7. Marché(s)</a:t>
            </a:r>
            <a:r>
              <a:rPr lang="fr-FR" baseline="0" dirty="0" smtClean="0"/>
              <a:t> visé(s)</a:t>
            </a:r>
            <a:br>
              <a:rPr lang="fr-FR" baseline="0" dirty="0" smtClean="0"/>
            </a:br>
            <a:r>
              <a:rPr lang="fr-FR" b="0" dirty="0"/>
              <a:t>(cf. Annexe </a:t>
            </a:r>
            <a:r>
              <a:rPr lang="fr-FR" b="0" dirty="0" smtClean="0"/>
              <a:t>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Etat </a:t>
            </a:r>
            <a:r>
              <a:rPr lang="fr-FR" b="0" i="1" dirty="0"/>
              <a:t>des lieux </a:t>
            </a:r>
            <a:r>
              <a:rPr lang="fr-FR" b="0" i="1" dirty="0" smtClean="0"/>
              <a:t>du(es) marché(s) visé(s) </a:t>
            </a:r>
            <a:r>
              <a:rPr lang="fr-FR" b="0" i="1" dirty="0"/>
              <a:t>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Taille par segment de marchés visés 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Typologie des clients </a:t>
            </a:r>
            <a:r>
              <a:rPr lang="fr-FR" b="0" i="1" dirty="0"/>
              <a:t>et </a:t>
            </a:r>
            <a:r>
              <a:rPr lang="fr-FR" b="0" i="1" dirty="0" smtClean="0"/>
              <a:t>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Prix </a:t>
            </a:r>
            <a:r>
              <a:rPr lang="fr-FR" b="0" i="1" dirty="0"/>
              <a:t>de vente du produit et benchmark de la concurrence, sensibilité du prix </a:t>
            </a:r>
            <a:r>
              <a:rPr lang="fr-FR" b="0" i="1" dirty="0" smtClean="0"/>
              <a:t>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</a:t>
            </a:r>
            <a:r>
              <a:rPr lang="fr-FR" b="0" i="1" dirty="0" smtClean="0"/>
              <a:t>réglementaires (ICPE, autorisations de mise sur le marché, </a:t>
            </a:r>
            <a:r>
              <a:rPr lang="fr-FR" b="0" i="1" dirty="0" err="1" smtClean="0"/>
              <a:t>etc</a:t>
            </a:r>
            <a:r>
              <a:rPr lang="fr-FR" b="0" i="1" dirty="0" smtClean="0"/>
              <a:t>)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</a:t>
            </a:r>
            <a:r>
              <a:rPr lang="fr-FR" dirty="0" smtClean="0"/>
              <a:t>. Modèle économique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smtClean="0"/>
              <a:t>Coûts </a:t>
            </a:r>
            <a:r>
              <a:rPr lang="fr-FR" b="0" i="1" dirty="0"/>
              <a:t>de </a:t>
            </a:r>
            <a:r>
              <a:rPr lang="fr-FR" b="0" i="1" dirty="0" smtClean="0"/>
              <a:t>production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TCO (Coût Total de Possession) </a:t>
            </a:r>
            <a:r>
              <a:rPr lang="fr-FR" b="0" i="1" dirty="0"/>
              <a:t>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Stratégie </a:t>
            </a:r>
            <a:r>
              <a:rPr lang="fr-FR" b="0" i="1" dirty="0"/>
              <a:t>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Garantie </a:t>
            </a:r>
            <a:r>
              <a:rPr lang="fr-FR" b="0" i="1" dirty="0"/>
              <a:t>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Facteurs </a:t>
            </a:r>
            <a:r>
              <a:rPr lang="fr-FR" b="0" i="1" dirty="0"/>
              <a:t>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Graphe de rentabilité </a:t>
            </a:r>
            <a:r>
              <a:rPr lang="fr-FR" b="0" i="1" dirty="0"/>
              <a:t>du projet </a:t>
            </a:r>
            <a:r>
              <a:rPr lang="fr-FR" b="0" i="1" dirty="0" smtClean="0"/>
              <a:t>(flux financiers, </a:t>
            </a:r>
            <a:r>
              <a:rPr lang="fr-FR" b="0" i="1" dirty="0"/>
              <a:t>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9. Impacts emploi et économiques</a:t>
            </a:r>
            <a:br>
              <a:rPr lang="fr-FR" dirty="0" smtClean="0"/>
            </a:br>
            <a:r>
              <a:rPr lang="fr-FR" b="0" dirty="0"/>
              <a:t>(</a:t>
            </a:r>
            <a:r>
              <a:rPr lang="fr-FR" b="0" dirty="0" smtClean="0"/>
              <a:t>cf. Annexe </a:t>
            </a:r>
            <a:r>
              <a:rPr lang="fr-FR" b="0" dirty="0"/>
              <a:t>5</a:t>
            </a:r>
            <a:r>
              <a:rPr lang="fr-FR" b="0" dirty="0" smtClean="0"/>
              <a:t>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335391"/>
              </p:ext>
            </p:extLst>
          </p:nvPr>
        </p:nvGraphicFramePr>
        <p:xfrm>
          <a:off x="495301" y="1431636"/>
          <a:ext cx="9239827" cy="4775199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10. Impacts environnementaux</a:t>
            </a:r>
            <a:br>
              <a:rPr lang="fr-FR" dirty="0" smtClean="0"/>
            </a:br>
            <a:r>
              <a:rPr lang="fr-FR" b="0" dirty="0"/>
              <a:t>(</a:t>
            </a:r>
            <a:r>
              <a:rPr lang="fr-FR" b="0" dirty="0" smtClean="0"/>
              <a:t>cf. Annexe </a:t>
            </a:r>
            <a:r>
              <a:rPr lang="fr-FR" b="0" dirty="0"/>
              <a:t>5</a:t>
            </a:r>
            <a:r>
              <a:rPr lang="fr-FR" b="0" dirty="0" smtClean="0"/>
              <a:t>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95299" y="1819275"/>
            <a:ext cx="9070731" cy="4661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584506" y="2060029"/>
            <a:ext cx="8596309" cy="4149852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Quel est le service rendu par le projet d'un point de vue environnemental ? </a:t>
            </a:r>
            <a:endParaRPr lang="fr-FR" b="0" i="1" dirty="0" smtClean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Etude environnementale de type ACV, empreinte carbone ou autres diagnostics </a:t>
            </a:r>
            <a:r>
              <a:rPr lang="fr-FR" b="0" i="1" dirty="0"/>
              <a:t>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/>
              <a:t>Objectifs chiffrés en matière de gains </a:t>
            </a:r>
            <a:r>
              <a:rPr lang="fr-FR" b="0" i="1" dirty="0" smtClean="0"/>
              <a:t>environnementaux ?</a:t>
            </a:r>
            <a:endParaRPr lang="fr-FR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Qualification des Externalités / impacts : Climat </a:t>
            </a:r>
            <a:r>
              <a:rPr lang="fr-FR" b="0" i="1" dirty="0"/>
              <a:t>via la réduction des gaz à effet de </a:t>
            </a:r>
            <a:r>
              <a:rPr lang="fr-FR" b="0" i="1" dirty="0" smtClean="0"/>
              <a:t>serre; Pollution </a:t>
            </a:r>
            <a:r>
              <a:rPr lang="fr-FR" b="0" i="1" dirty="0"/>
              <a:t>de </a:t>
            </a:r>
            <a:r>
              <a:rPr lang="fr-FR" b="0" i="1" dirty="0" smtClean="0"/>
              <a:t>l'air; Qualité </a:t>
            </a:r>
            <a:r>
              <a:rPr lang="fr-FR" b="0" i="1" dirty="0"/>
              <a:t>de </a:t>
            </a:r>
            <a:r>
              <a:rPr lang="fr-FR" b="0" i="1" dirty="0" smtClean="0"/>
              <a:t>l'eau; Consommation </a:t>
            </a:r>
            <a:r>
              <a:rPr lang="fr-FR" b="0" i="1" dirty="0"/>
              <a:t>des </a:t>
            </a:r>
            <a:r>
              <a:rPr lang="fr-FR" b="0" i="1" dirty="0" smtClean="0"/>
              <a:t>ressources; Réduction </a:t>
            </a:r>
            <a:r>
              <a:rPr lang="fr-FR" b="0" i="1" dirty="0"/>
              <a:t>et recyclage des </a:t>
            </a:r>
            <a:r>
              <a:rPr lang="fr-FR" b="0" i="1" dirty="0" smtClean="0"/>
              <a:t>déchets; Impact énergétique ou bilan énergie-matière; Impact sur </a:t>
            </a:r>
            <a:r>
              <a:rPr lang="fr-FR" b="0" i="1" dirty="0"/>
              <a:t>la </a:t>
            </a:r>
            <a:r>
              <a:rPr lang="fr-FR" b="0" i="1" dirty="0" smtClean="0"/>
              <a:t>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i="1" dirty="0" smtClean="0">
                <a:solidFill>
                  <a:srgbClr val="FF0000"/>
                </a:solidFill>
              </a:rPr>
              <a:t>Solution de référence </a:t>
            </a:r>
            <a:r>
              <a:rPr lang="fr-FR" i="1" dirty="0">
                <a:solidFill>
                  <a:srgbClr val="FF0000"/>
                </a:solidFill>
              </a:rPr>
              <a:t>? </a:t>
            </a:r>
            <a:r>
              <a:rPr lang="fr-FR" i="1" dirty="0" smtClean="0">
                <a:solidFill>
                  <a:srgbClr val="FF0000"/>
                </a:solidFill>
              </a:rPr>
              <a:t>(Solution </a:t>
            </a:r>
            <a:r>
              <a:rPr lang="fr-FR" i="1" dirty="0">
                <a:solidFill>
                  <a:srgbClr val="FF0000"/>
                </a:solidFill>
              </a:rPr>
              <a:t>la plus probable mise en œuvre en l'absence d'innovation, </a:t>
            </a:r>
            <a:r>
              <a:rPr lang="fr-FR" i="1" dirty="0" smtClean="0">
                <a:solidFill>
                  <a:srgbClr val="FF0000"/>
                </a:solidFill>
              </a:rPr>
              <a:t>ou Situation actuelle</a:t>
            </a:r>
            <a:r>
              <a:rPr lang="fr-FR" i="1" dirty="0" smtClean="0">
                <a:solidFill>
                  <a:srgbClr val="FF0000"/>
                </a:solidFill>
              </a:rPr>
              <a:t>) &gt; chiffrez cette solution ou le scénario contrefactuel qui permettra de déterminer l’assiette de dépense éligible dans le cadre du régime d’aide PE.</a:t>
            </a:r>
            <a:endParaRPr lang="fr-FR" i="1" dirty="0" smtClean="0">
              <a:solidFill>
                <a:srgbClr val="FF0000"/>
              </a:solidFill>
            </a:endParaRP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b="0" i="1" dirty="0" smtClean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 smtClean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11. Plan de financement du projet</a:t>
            </a:r>
            <a:br>
              <a:rPr lang="fr-FR" dirty="0" smtClean="0"/>
            </a:br>
            <a:r>
              <a:rPr lang="fr-FR" dirty="0" smtClean="0"/>
              <a:t>(cf. Annexe 3b,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 smtClean="0"/>
              <a:t>Sur la durée du projet </a:t>
            </a:r>
            <a:r>
              <a:rPr lang="fr-FR" b="0" i="1" dirty="0"/>
              <a:t> </a:t>
            </a:r>
            <a:r>
              <a:rPr lang="fr-FR" b="0" i="1" dirty="0" smtClean="0"/>
              <a:t>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Notice 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fonction « contact » sur la page de l’appel à projet) pour organiser une réunion de pré-dépôt, à l’adresse indiquée dans le cahier des charges de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l’AAP et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transmettre cette présentation (format PPT)</a:t>
            </a:r>
          </a:p>
          <a:p>
            <a:pPr algn="just"/>
            <a:endParaRPr lang="fr-FR" sz="1200" u="sng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 smtClean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réunion de pré-dépôt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est </a:t>
            </a:r>
            <a:r>
              <a:rPr lang="fr-FR" sz="1200" b="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L’adéquation de sont projet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avec les attendus du cahier des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de l’art en matière d’innovation vis-à-vis du projet 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 smtClean="0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 smtClean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 smtClean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 smtClean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 smtClean="0"/>
              <a:t>* Des annexes peuvent être ajoutées; idéalement, le support final ne doit pas excéder 20 diapositives</a:t>
            </a:r>
            <a:endParaRPr lang="fr-FR" sz="1100" i="1" dirty="0"/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47"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/>
              <a:t>Projet XXX</a:t>
            </a:r>
            <a:br>
              <a:rPr lang="fr-FR" altLang="fr-FR" dirty="0" smtClean="0"/>
            </a:br>
            <a:r>
              <a:rPr lang="fr-FR" altLang="fr-FR" dirty="0" smtClean="0"/>
              <a:t>AAP visé : XXXXX</a:t>
            </a:r>
            <a:endParaRPr lang="fr-FR" altLang="fr-FR" sz="2000" dirty="0" smtClean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Objectif du projet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Solutions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 smtClean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/>
              <a:t>Produits </a:t>
            </a:r>
            <a:r>
              <a:rPr lang="fr-FR" altLang="fr-FR" sz="1200" dirty="0"/>
              <a:t>commercialisés à l’issue du projet </a:t>
            </a:r>
            <a:r>
              <a:rPr lang="fr-FR" altLang="fr-FR" sz="1200" dirty="0" smtClean="0"/>
              <a:t>: ?</a:t>
            </a:r>
            <a:endParaRPr lang="fr-FR" altLang="fr-FR" sz="1200" dirty="0"/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 smtClean="0">
                <a:latin typeface="+mj-lt"/>
                <a:cs typeface="+mn-cs"/>
              </a:rPr>
              <a:t>Eléments</a:t>
            </a:r>
            <a:br>
              <a:rPr lang="fr-FR" altLang="fr-FR" sz="1400" dirty="0" smtClean="0">
                <a:latin typeface="+mj-lt"/>
                <a:cs typeface="+mn-cs"/>
              </a:rPr>
            </a:br>
            <a:r>
              <a:rPr lang="fr-FR" altLang="fr-FR" sz="1400" dirty="0" smtClean="0">
                <a:latin typeface="+mj-lt"/>
                <a:cs typeface="+mn-cs"/>
              </a:rPr>
              <a:t>clés</a:t>
            </a:r>
            <a:endParaRPr lang="fr-FR" altLang="fr-FR" sz="1400" dirty="0">
              <a:latin typeface="+mj-lt"/>
              <a:cs typeface="+mn-cs"/>
            </a:endParaRP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 smtClean="0">
                <a:latin typeface="+mj-lt"/>
                <a:ea typeface="+mn-ea"/>
              </a:rPr>
              <a:t>X XXX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Aide PIA demandée : </a:t>
            </a:r>
            <a:r>
              <a:rPr lang="fr-FR" altLang="fr-FR" sz="1200" dirty="0" smtClean="0">
                <a:latin typeface="+mj-lt"/>
                <a:ea typeface="+mn-ea"/>
              </a:rPr>
              <a:t>X XXX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 smtClean="0">
                <a:latin typeface="+mj-lt"/>
                <a:ea typeface="+mn-ea"/>
              </a:rPr>
              <a:t>XX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 smtClean="0">
                <a:latin typeface="+mj-lt"/>
                <a:ea typeface="+mn-ea"/>
                <a:cs typeface="+mn-cs"/>
              </a:rPr>
              <a:t>Localisation projet : </a:t>
            </a:r>
            <a:r>
              <a:rPr lang="fr-FR" altLang="fr-FR" sz="1200" dirty="0" smtClean="0">
                <a:latin typeface="+mj-lt"/>
                <a:ea typeface="+mn-ea"/>
              </a:rPr>
              <a:t>XX</a:t>
            </a:r>
            <a:endParaRPr lang="fr-FR" altLang="fr-FR" sz="1200" dirty="0">
              <a:latin typeface="+mj-lt"/>
              <a:ea typeface="+mn-ea"/>
              <a:cs typeface="+mn-cs"/>
            </a:endParaRP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Location industrialisation : </a:t>
            </a:r>
            <a:r>
              <a:rPr lang="fr-FR" altLang="fr-FR" sz="1200" dirty="0" smtClean="0">
                <a:latin typeface="+mj-lt"/>
                <a:ea typeface="+mn-ea"/>
                <a:cs typeface="+mn-cs"/>
              </a:rPr>
              <a:t>XXX</a:t>
            </a:r>
            <a:endParaRPr lang="fr-FR" altLang="fr-FR" sz="1200" dirty="0">
              <a:latin typeface="+mj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 smtClean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 smtClean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 smtClean="0">
                <a:solidFill>
                  <a:schemeClr val="tx1"/>
                </a:solidFill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  <a:extLst/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 smtClean="0">
                <a:latin typeface="+mn-lt"/>
                <a:cs typeface="Arial" pitchFamily="34" charset="0"/>
              </a:rPr>
              <a:t>Partenaires = demandeurs d’aide  </a:t>
            </a:r>
            <a:endParaRPr lang="fr-FR" altLang="fr-FR" sz="1400" b="1" kern="0" dirty="0">
              <a:latin typeface="+mn-lt"/>
              <a:cs typeface="Arial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 smtClean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 smtClean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. Contexte et enjeux du projet</a:t>
            </a:r>
            <a:br>
              <a:rPr lang="fr-FR" dirty="0" smtClean="0"/>
            </a:br>
            <a:r>
              <a:rPr lang="fr-FR" b="0" dirty="0" smtClean="0"/>
              <a:t>(cf. Annexe 3a) </a:t>
            </a:r>
            <a:endParaRPr lang="fr-FR" b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Quels enjeux technologiques, stratégiques, socio environnementaux sont associés au projet ? (</a:t>
            </a:r>
            <a:r>
              <a:rPr lang="fr-FR" b="0" i="1" dirty="0" err="1" smtClean="0"/>
              <a:t>quali</a:t>
            </a:r>
            <a:r>
              <a:rPr lang="fr-FR" b="0" i="1" dirty="0" smtClean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Y a –t-il eu des phases préliminaires au projet (financements et résultats déjà obtenus/en cours) ?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Contexte réglementaire : Quelles </a:t>
            </a:r>
            <a:r>
              <a:rPr lang="fr-FR" b="0" i="1" dirty="0"/>
              <a:t>contraintes à résoudre ? </a:t>
            </a:r>
            <a:r>
              <a:rPr lang="fr-FR" b="0" i="1" dirty="0" smtClean="0"/>
              <a:t>Quelles </a:t>
            </a:r>
            <a:r>
              <a:rPr lang="fr-FR" b="0" i="1" dirty="0"/>
              <a:t>autorisations attendues / à lever ? </a:t>
            </a:r>
          </a:p>
          <a:p>
            <a:pPr marL="88900"/>
            <a:endParaRPr lang="fr-FR" b="0" i="1" dirty="0" smtClean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</a:t>
            </a:r>
            <a:r>
              <a:rPr lang="fr-FR" dirty="0"/>
              <a:t>Etat de l’art </a:t>
            </a:r>
            <a:r>
              <a:rPr lang="fr-FR" dirty="0" smtClean="0"/>
              <a:t>et verrous à lever 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 smtClean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Etat </a:t>
            </a:r>
            <a:r>
              <a:rPr lang="fr-FR" b="0" i="1" dirty="0"/>
              <a:t>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Benchmark </a:t>
            </a:r>
            <a:r>
              <a:rPr lang="fr-FR" b="0" i="1" dirty="0"/>
              <a:t>des projets </a:t>
            </a:r>
            <a:r>
              <a:rPr lang="fr-FR" b="0" i="1" dirty="0" smtClean="0"/>
              <a:t>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 smtClean="0"/>
              <a:t>Limites </a:t>
            </a:r>
            <a:r>
              <a:rPr lang="fr-FR" i="1" u="sng" dirty="0"/>
              <a:t>de l’état de l’art </a:t>
            </a:r>
            <a:r>
              <a:rPr lang="fr-FR" i="1" u="sng" dirty="0" smtClean="0"/>
              <a:t>et verrous (technique, organisationnel, économique, </a:t>
            </a:r>
            <a:r>
              <a:rPr lang="fr-FR" i="1" u="sng" dirty="0" err="1" smtClean="0"/>
              <a:t>etc</a:t>
            </a:r>
            <a:r>
              <a:rPr lang="fr-FR" i="1" u="sng" dirty="0" smtClean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Caractère </a:t>
            </a:r>
            <a:r>
              <a:rPr lang="fr-FR" b="0" i="1" dirty="0"/>
              <a:t>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</a:t>
            </a:r>
            <a:r>
              <a:rPr lang="fr-FR" i="1" dirty="0" smtClean="0"/>
              <a:t>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Solution ou service développé 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5"/>
            <a:ext cx="5101094" cy="2909888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Schéma de principe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Organisation </a:t>
            </a:r>
            <a:r>
              <a:rPr lang="fr-FR" b="0" i="1" dirty="0"/>
              <a:t>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Avantages, limites </a:t>
            </a:r>
            <a:r>
              <a:rPr lang="fr-FR" b="0" i="1" dirty="0"/>
              <a:t>et facteurs compétitifs face aux </a:t>
            </a:r>
            <a:r>
              <a:rPr lang="fr-FR" b="0" i="1" dirty="0" smtClean="0"/>
              <a:t>concurrents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4. Organisation </a:t>
            </a:r>
            <a:r>
              <a:rPr lang="fr-FR" dirty="0"/>
              <a:t>du </a:t>
            </a:r>
            <a:r>
              <a:rPr lang="fr-FR" dirty="0" smtClean="0"/>
              <a:t>projet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Description des principaux lots</a:t>
            </a:r>
            <a:endParaRPr lang="fr-FR" i="1" dirty="0"/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 smtClean="0"/>
              <a:t>Planning/GANTT avec les entreprises responsables des lots </a:t>
            </a:r>
            <a:endParaRPr lang="fr-FR" i="1" dirty="0"/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Post </a:t>
            </a:r>
            <a:r>
              <a:rPr lang="fr-FR" b="0" i="1" dirty="0"/>
              <a:t>projet : quelles perspectives </a:t>
            </a:r>
            <a:r>
              <a:rPr lang="fr-FR" b="0" i="1" dirty="0" smtClean="0"/>
              <a:t>? 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/>
              <a:t>5. Partenariat (1/2)</a:t>
            </a:r>
            <a:br>
              <a:rPr lang="fr-FR" dirty="0" smtClean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</a:t>
            </a:r>
            <a:r>
              <a:rPr lang="fr-FR" b="0" i="1" dirty="0" smtClean="0"/>
              <a:t>(projets de type </a:t>
            </a:r>
            <a:r>
              <a:rPr lang="fr-FR" b="0" i="1" dirty="0" err="1" smtClean="0"/>
              <a:t>monopartenaire</a:t>
            </a:r>
            <a:r>
              <a:rPr lang="fr-FR" b="0" i="1" dirty="0" smtClean="0"/>
              <a:t> ou collaboratif avec 5 partenaires financés maximum)</a:t>
            </a:r>
            <a:endParaRPr lang="fr-FR" b="0" i="1" dirty="0"/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Gouvernance et accords de consortium pressentis (liens </a:t>
            </a:r>
            <a:r>
              <a:rPr lang="fr-FR" b="0" i="1" dirty="0"/>
              <a:t>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Pertinence </a:t>
            </a:r>
            <a:r>
              <a:rPr lang="fr-FR" b="0" i="1" dirty="0"/>
              <a:t>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 smtClean="0"/>
              <a:t>Sous-traitance </a:t>
            </a:r>
            <a:r>
              <a:rPr lang="fr-FR" b="0" i="1" dirty="0"/>
              <a:t>pressentie : entreprise, tâches, rôle dans le projet </a:t>
            </a:r>
            <a:r>
              <a:rPr lang="fr-FR" b="0" i="1" dirty="0" smtClean="0"/>
              <a:t>…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5. Partenariat (2/2)</a:t>
            </a:r>
            <a:br>
              <a:rPr lang="fr-FR" dirty="0" smtClean="0"/>
            </a:br>
            <a:r>
              <a:rPr lang="fr-FR" b="0" dirty="0"/>
              <a:t>(cf. Annexe </a:t>
            </a:r>
            <a:r>
              <a:rPr lang="fr-FR" b="0" dirty="0" smtClean="0"/>
              <a:t>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2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3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Partenaire 4</a:t>
                      </a:r>
                      <a:endParaRPr lang="fr-FR" sz="11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effectLst/>
                        </a:rPr>
                        <a:t>Chiffre d’affaire (préciser année)</a:t>
                      </a:r>
                      <a:endParaRPr lang="fr-FR" sz="1400" dirty="0" smtClean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Total</a:t>
                      </a:r>
                      <a:r>
                        <a:rPr lang="fr-FR" sz="1100" baseline="0" dirty="0" smtClean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 smtClean="0"/>
              <a:t>Ajuster les colonnes selon le profil du projet, de </a:t>
            </a:r>
            <a:r>
              <a:rPr lang="fr-FR" b="0" i="1" dirty="0" err="1" smtClean="0"/>
              <a:t>monopartenaire</a:t>
            </a:r>
            <a:r>
              <a:rPr lang="fr-FR" b="0" i="1" dirty="0" smtClean="0"/>
              <a:t> à 5 partenaires financés (dont le coordonnateur) 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18370</TotalTime>
  <Words>1594</Words>
  <Application>Microsoft Office PowerPoint</Application>
  <PresentationFormat>Format A4 (210 x 297 mm)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Arial1</vt:lpstr>
      <vt:lpstr>Calibri</vt:lpstr>
      <vt:lpstr>Gill Sans MT</vt:lpstr>
      <vt:lpstr>Marianne</vt:lpstr>
      <vt:lpstr>Times New Roman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Modèle économique (cf. Annexe 3b) </vt:lpstr>
      <vt:lpstr>9. Impacts emploi et économiques (cf. Annexe 5) </vt:lpstr>
      <vt:lpstr>10. Impacts environnementaux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ANDRE Patrice</cp:lastModifiedBy>
  <cp:revision>816</cp:revision>
  <cp:lastPrinted>2017-04-19T15:45:38Z</cp:lastPrinted>
  <dcterms:created xsi:type="dcterms:W3CDTF">2015-06-10T16:17:23Z</dcterms:created>
  <dcterms:modified xsi:type="dcterms:W3CDTF">2021-09-02T13:38:10Z</dcterms:modified>
</cp:coreProperties>
</file>